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10287000" cx="18288000"/>
  <p:notesSz cx="6858000" cy="9144000"/>
  <p:embeddedFontLst>
    <p:embeddedFont>
      <p:font typeface="Roboto Thin"/>
      <p:regular r:id="rId27"/>
      <p:bold r:id="rId28"/>
      <p:italic r:id="rId29"/>
      <p:boldItalic r:id="rId30"/>
    </p:embeddedFont>
    <p:embeddedFont>
      <p:font typeface="Roboto Medium"/>
      <p:regular r:id="rId31"/>
      <p:bold r:id="rId32"/>
      <p:italic r:id="rId33"/>
      <p:boldItalic r:id="rId34"/>
    </p:embeddedFont>
    <p:embeddedFont>
      <p:font typeface="Roboto"/>
      <p:regular r:id="rId35"/>
      <p:bold r:id="rId36"/>
      <p:italic r:id="rId37"/>
      <p:boldItalic r:id="rId38"/>
    </p:embeddedFont>
    <p:embeddedFont>
      <p:font typeface="Rubik"/>
      <p:regular r:id="rId39"/>
      <p:bold r:id="rId40"/>
      <p:italic r:id="rId41"/>
      <p:boldItalic r:id="rId42"/>
    </p:embeddedFont>
    <p:embeddedFont>
      <p:font typeface="Source Sans Pr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47" roundtripDataSignature="AMtx7mggHcLEffoBIMrFjaAIH4+wANtM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CC2CE4F-4A36-4450-9D64-1EC7875D1301}">
  <a:tblStyle styleId="{ECC2CE4F-4A36-4450-9D64-1EC7875D130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ubik-bold.fntdata"/><Relationship Id="rId20" Type="http://schemas.openxmlformats.org/officeDocument/2006/relationships/slide" Target="slides/slide14.xml"/><Relationship Id="rId42" Type="http://schemas.openxmlformats.org/officeDocument/2006/relationships/font" Target="fonts/Rubik-boldItalic.fntdata"/><Relationship Id="rId41" Type="http://schemas.openxmlformats.org/officeDocument/2006/relationships/font" Target="fonts/Rubik-italic.fntdata"/><Relationship Id="rId22" Type="http://schemas.openxmlformats.org/officeDocument/2006/relationships/slide" Target="slides/slide16.xml"/><Relationship Id="rId44" Type="http://schemas.openxmlformats.org/officeDocument/2006/relationships/font" Target="fonts/SourceSansPro-bold.fntdata"/><Relationship Id="rId21" Type="http://schemas.openxmlformats.org/officeDocument/2006/relationships/slide" Target="slides/slide15.xml"/><Relationship Id="rId43" Type="http://schemas.openxmlformats.org/officeDocument/2006/relationships/font" Target="fonts/SourceSansPro-regular.fntdata"/><Relationship Id="rId24" Type="http://schemas.openxmlformats.org/officeDocument/2006/relationships/slide" Target="slides/slide18.xml"/><Relationship Id="rId46" Type="http://schemas.openxmlformats.org/officeDocument/2006/relationships/font" Target="fonts/SourceSansPro-boldItalic.fntdata"/><Relationship Id="rId23" Type="http://schemas.openxmlformats.org/officeDocument/2006/relationships/slide" Target="slides/slide17.xml"/><Relationship Id="rId45" Type="http://schemas.openxmlformats.org/officeDocument/2006/relationships/font" Target="fonts/SourceSansPr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customschemas.google.com/relationships/presentationmetadata" Target="metadata"/><Relationship Id="rId28" Type="http://schemas.openxmlformats.org/officeDocument/2006/relationships/font" Target="fonts/RobotoThin-bold.fntdata"/><Relationship Id="rId27" Type="http://schemas.openxmlformats.org/officeDocument/2006/relationships/font" Target="fonts/RobotoThin-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Thin-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edium-regular.fntdata"/><Relationship Id="rId30" Type="http://schemas.openxmlformats.org/officeDocument/2006/relationships/font" Target="fonts/RobotoThin-boldItalic.fntdata"/><Relationship Id="rId11" Type="http://schemas.openxmlformats.org/officeDocument/2006/relationships/slide" Target="slides/slide5.xml"/><Relationship Id="rId33" Type="http://schemas.openxmlformats.org/officeDocument/2006/relationships/font" Target="fonts/RobotoMedium-italic.fntdata"/><Relationship Id="rId10" Type="http://schemas.openxmlformats.org/officeDocument/2006/relationships/slide" Target="slides/slide4.xml"/><Relationship Id="rId32" Type="http://schemas.openxmlformats.org/officeDocument/2006/relationships/font" Target="fonts/RobotoMedium-bold.fntdata"/><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font" Target="fonts/RobotoMedium-boldItalic.fntdata"/><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39" Type="http://schemas.openxmlformats.org/officeDocument/2006/relationships/font" Target="fonts/Rubik-regular.fntdata"/><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4384a5d10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24384a5d104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4384a5d10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24384a5d104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4391878a9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24391878a95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41ab8ff7b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241ab8ff7b2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41ab8ff7b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241ab8ff7b2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41ab8ff7b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241ab8ff7b2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4391878a9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24391878a95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41ab8ff7b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241ab8ff7b2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4391878a95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24391878a95_0_3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4391878a95_0_2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g24391878a95_0_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41ab8ff7b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241ab8ff7b2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4391878a9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24391878a95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4391878a9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24391878a95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4391878a9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Reference: https://www.kaggle.com/code/duyaryigit/rfm-segmentation-and-cltv-prediction</a:t>
            </a:r>
            <a:endParaRPr/>
          </a:p>
        </p:txBody>
      </p:sp>
      <p:sp>
        <p:nvSpPr>
          <p:cNvPr id="171" name="Google Shape;171;g24391878a95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4391878a9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24391878a95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3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6"/>
          <p:cNvSpPr/>
          <p:nvPr>
            <p:ph idx="2" type="pic"/>
          </p:nvPr>
        </p:nvSpPr>
        <p:spPr>
          <a:xfrm>
            <a:off x="1792288" y="612775"/>
            <a:ext cx="5486400" cy="4114800"/>
          </a:xfrm>
          <a:prstGeom prst="rect">
            <a:avLst/>
          </a:prstGeom>
          <a:noFill/>
          <a:ln>
            <a:noFill/>
          </a:ln>
        </p:spPr>
      </p:sp>
      <p:sp>
        <p:nvSpPr>
          <p:cNvPr id="64" name="Google Shape;64;p3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6CE3"/>
        </a:solidFill>
      </p:bgPr>
    </p:bg>
    <p:spTree>
      <p:nvGrpSpPr>
        <p:cNvPr id="83" name="Shape 83"/>
        <p:cNvGrpSpPr/>
        <p:nvPr/>
      </p:nvGrpSpPr>
      <p:grpSpPr>
        <a:xfrm>
          <a:off x="0" y="0"/>
          <a:ext cx="0" cy="0"/>
          <a:chOff x="0" y="0"/>
          <a:chExt cx="0" cy="0"/>
        </a:xfrm>
      </p:grpSpPr>
      <p:grpSp>
        <p:nvGrpSpPr>
          <p:cNvPr id="84" name="Google Shape;84;p1"/>
          <p:cNvGrpSpPr/>
          <p:nvPr/>
        </p:nvGrpSpPr>
        <p:grpSpPr>
          <a:xfrm rot="10800000">
            <a:off x="-12151423" y="-8030135"/>
            <a:ext cx="25574465" cy="26174213"/>
            <a:chOff x="9611" y="0"/>
            <a:chExt cx="34099287" cy="34898951"/>
          </a:xfrm>
        </p:grpSpPr>
        <p:sp>
          <p:nvSpPr>
            <p:cNvPr id="85" name="Google Shape;85;p1"/>
            <p:cNvSpPr/>
            <p:nvPr/>
          </p:nvSpPr>
          <p:spPr>
            <a:xfrm>
              <a:off x="2153886" y="0"/>
              <a:ext cx="31955012" cy="34898951"/>
            </a:xfrm>
            <a:prstGeom prst="rect">
              <a:avLst/>
            </a:prstGeom>
            <a:solidFill>
              <a:srgbClr val="DDEF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
            <p:cNvSpPr/>
            <p:nvPr/>
          </p:nvSpPr>
          <p:spPr>
            <a:xfrm>
              <a:off x="9611" y="96235"/>
              <a:ext cx="4288550" cy="430777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EF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
            <p:cNvSpPr/>
            <p:nvPr/>
          </p:nvSpPr>
          <p:spPr>
            <a:xfrm>
              <a:off x="9611" y="13000533"/>
              <a:ext cx="4288550" cy="430777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EF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
            <p:cNvSpPr/>
            <p:nvPr/>
          </p:nvSpPr>
          <p:spPr>
            <a:xfrm>
              <a:off x="9611" y="4397668"/>
              <a:ext cx="4288550" cy="430777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EF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
            <p:cNvSpPr/>
            <p:nvPr/>
          </p:nvSpPr>
          <p:spPr>
            <a:xfrm>
              <a:off x="9611" y="17301966"/>
              <a:ext cx="4288550" cy="430777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EF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
            <p:cNvSpPr/>
            <p:nvPr/>
          </p:nvSpPr>
          <p:spPr>
            <a:xfrm>
              <a:off x="9611" y="25904831"/>
              <a:ext cx="4288550" cy="430777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EF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
            <p:cNvSpPr/>
            <p:nvPr/>
          </p:nvSpPr>
          <p:spPr>
            <a:xfrm>
              <a:off x="9611" y="8699101"/>
              <a:ext cx="4288550" cy="430777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EF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
            <p:cNvSpPr/>
            <p:nvPr/>
          </p:nvSpPr>
          <p:spPr>
            <a:xfrm>
              <a:off x="9611" y="21603399"/>
              <a:ext cx="4288550" cy="430777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EF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
            <p:cNvSpPr/>
            <p:nvPr/>
          </p:nvSpPr>
          <p:spPr>
            <a:xfrm>
              <a:off x="9611" y="30206264"/>
              <a:ext cx="4288550" cy="430777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EF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 name="Google Shape;94;p1"/>
          <p:cNvSpPr txBox="1"/>
          <p:nvPr/>
        </p:nvSpPr>
        <p:spPr>
          <a:xfrm>
            <a:off x="739150" y="2227224"/>
            <a:ext cx="9086400" cy="2949900"/>
          </a:xfrm>
          <a:prstGeom prst="rect">
            <a:avLst/>
          </a:prstGeom>
          <a:noFill/>
          <a:ln>
            <a:noFill/>
          </a:ln>
        </p:spPr>
        <p:txBody>
          <a:bodyPr anchorCtr="0" anchor="t" bIns="0" lIns="0" spcFirstLastPara="1" rIns="0" wrap="square" tIns="0">
            <a:spAutoFit/>
          </a:bodyPr>
          <a:lstStyle/>
          <a:p>
            <a:pPr indent="-6554" lvl="0" marL="0" marR="0" rtl="0" algn="l">
              <a:lnSpc>
                <a:spcPct val="110997"/>
              </a:lnSpc>
              <a:spcBef>
                <a:spcPts val="0"/>
              </a:spcBef>
              <a:spcAft>
                <a:spcPts val="0"/>
              </a:spcAft>
              <a:buNone/>
            </a:pPr>
            <a:r>
              <a:rPr b="1" lang="en-US" sz="10884">
                <a:solidFill>
                  <a:srgbClr val="7C6CE3"/>
                </a:solidFill>
                <a:latin typeface="Bebas Neue"/>
                <a:ea typeface="Bebas Neue"/>
                <a:cs typeface="Bebas Neue"/>
                <a:sym typeface="Bebas Neue"/>
              </a:rPr>
              <a:t>Customer Analysis</a:t>
            </a:r>
            <a:endParaRPr b="1" sz="10884">
              <a:solidFill>
                <a:srgbClr val="7C6CE3"/>
              </a:solidFill>
              <a:latin typeface="Bebas Neue"/>
              <a:ea typeface="Bebas Neue"/>
              <a:cs typeface="Bebas Neue"/>
              <a:sym typeface="Bebas Neue"/>
            </a:endParaRPr>
          </a:p>
          <a:p>
            <a:pPr indent="0" lvl="0" marL="0" marR="0" rtl="0" algn="l">
              <a:lnSpc>
                <a:spcPct val="110997"/>
              </a:lnSpc>
              <a:spcBef>
                <a:spcPts val="0"/>
              </a:spcBef>
              <a:spcAft>
                <a:spcPts val="0"/>
              </a:spcAft>
              <a:buNone/>
            </a:pPr>
            <a:r>
              <a:rPr b="1" lang="en-US" sz="7083">
                <a:solidFill>
                  <a:srgbClr val="7C6CE3"/>
                </a:solidFill>
                <a:latin typeface="Bebas Neue"/>
                <a:ea typeface="Bebas Neue"/>
                <a:cs typeface="Bebas Neue"/>
                <a:sym typeface="Bebas Neue"/>
              </a:rPr>
              <a:t>“Happy Customers, happy US”</a:t>
            </a:r>
            <a:endParaRPr b="1" sz="7083">
              <a:solidFill>
                <a:srgbClr val="7C6CE3"/>
              </a:solidFill>
              <a:latin typeface="Bebas Neue"/>
              <a:ea typeface="Bebas Neue"/>
              <a:cs typeface="Bebas Neue"/>
              <a:sym typeface="Bebas Neue"/>
            </a:endParaRPr>
          </a:p>
        </p:txBody>
      </p:sp>
      <p:pic>
        <p:nvPicPr>
          <p:cNvPr id="95" name="Google Shape;95;p1"/>
          <p:cNvPicPr preferRelativeResize="0"/>
          <p:nvPr/>
        </p:nvPicPr>
        <p:blipFill rotWithShape="1">
          <a:blip r:embed="rId3">
            <a:alphaModFix/>
          </a:blip>
          <a:srcRect b="0" l="0" r="0" t="0"/>
          <a:stretch/>
        </p:blipFill>
        <p:spPr>
          <a:xfrm>
            <a:off x="9825550" y="1028700"/>
            <a:ext cx="8572500" cy="8229601"/>
          </a:xfrm>
          <a:prstGeom prst="rect">
            <a:avLst/>
          </a:prstGeom>
          <a:noFill/>
          <a:ln>
            <a:noFill/>
          </a:ln>
        </p:spPr>
      </p:pic>
      <p:sp>
        <p:nvSpPr>
          <p:cNvPr id="96" name="Google Shape;96;p1"/>
          <p:cNvSpPr txBox="1"/>
          <p:nvPr/>
        </p:nvSpPr>
        <p:spPr>
          <a:xfrm>
            <a:off x="1234050" y="5637200"/>
            <a:ext cx="88743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t>Presented by Team S: </a:t>
            </a:r>
            <a:endParaRPr b="1" sz="3200"/>
          </a:p>
          <a:p>
            <a:pPr indent="0" lvl="0" marL="0" rtl="0" algn="l">
              <a:spcBef>
                <a:spcPts val="0"/>
              </a:spcBef>
              <a:spcAft>
                <a:spcPts val="0"/>
              </a:spcAft>
              <a:buNone/>
            </a:pPr>
            <a:r>
              <a:rPr lang="en-US" sz="3200"/>
              <a:t>Haoming Wang,</a:t>
            </a:r>
            <a:endParaRPr sz="3200"/>
          </a:p>
          <a:p>
            <a:pPr indent="0" lvl="0" marL="0" rtl="0" algn="l">
              <a:spcBef>
                <a:spcPts val="0"/>
              </a:spcBef>
              <a:spcAft>
                <a:spcPts val="0"/>
              </a:spcAft>
              <a:buNone/>
            </a:pPr>
            <a:r>
              <a:rPr lang="en-US" sz="3200"/>
              <a:t>Xuetian Xie, </a:t>
            </a:r>
            <a:endParaRPr sz="3200"/>
          </a:p>
          <a:p>
            <a:pPr indent="0" lvl="0" marL="0" rtl="0" algn="l">
              <a:spcBef>
                <a:spcPts val="0"/>
              </a:spcBef>
              <a:spcAft>
                <a:spcPts val="0"/>
              </a:spcAft>
              <a:buNone/>
            </a:pPr>
            <a:r>
              <a:rPr lang="en-US" sz="3200"/>
              <a:t>Shuo Yu, </a:t>
            </a:r>
            <a:endParaRPr sz="3200"/>
          </a:p>
          <a:p>
            <a:pPr indent="0" lvl="0" marL="0" rtl="0" algn="l">
              <a:spcBef>
                <a:spcPts val="0"/>
              </a:spcBef>
              <a:spcAft>
                <a:spcPts val="0"/>
              </a:spcAft>
              <a:buNone/>
            </a:pPr>
            <a:r>
              <a:rPr lang="en-US" sz="3200"/>
              <a:t>Shuoxin Yu</a:t>
            </a:r>
            <a:endParaRPr sz="3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200" name="Shape 200"/>
        <p:cNvGrpSpPr/>
        <p:nvPr/>
      </p:nvGrpSpPr>
      <p:grpSpPr>
        <a:xfrm>
          <a:off x="0" y="0"/>
          <a:ext cx="0" cy="0"/>
          <a:chOff x="0" y="0"/>
          <a:chExt cx="0" cy="0"/>
        </a:xfrm>
      </p:grpSpPr>
      <p:sp>
        <p:nvSpPr>
          <p:cNvPr id="201" name="Google Shape;201;p5"/>
          <p:cNvSpPr txBox="1"/>
          <p:nvPr/>
        </p:nvSpPr>
        <p:spPr>
          <a:xfrm>
            <a:off x="1028700" y="1085850"/>
            <a:ext cx="16230600" cy="10773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b="1" lang="en-US" sz="6999">
                <a:solidFill>
                  <a:srgbClr val="7C6CE3"/>
                </a:solidFill>
                <a:latin typeface="Bebas Neue"/>
                <a:ea typeface="Bebas Neue"/>
                <a:cs typeface="Bebas Neue"/>
                <a:sym typeface="Bebas Neue"/>
              </a:rPr>
              <a:t>Starting Point </a:t>
            </a:r>
            <a:endParaRPr/>
          </a:p>
        </p:txBody>
      </p:sp>
      <p:sp>
        <p:nvSpPr>
          <p:cNvPr id="202" name="Google Shape;202;p5"/>
          <p:cNvSpPr txBox="1"/>
          <p:nvPr/>
        </p:nvSpPr>
        <p:spPr>
          <a:xfrm>
            <a:off x="11377325" y="2813300"/>
            <a:ext cx="6304800" cy="5787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800">
                <a:solidFill>
                  <a:schemeClr val="dk1"/>
                </a:solidFill>
                <a:latin typeface="Source Sans Pro"/>
                <a:ea typeface="Source Sans Pro"/>
                <a:cs typeface="Source Sans Pro"/>
                <a:sym typeface="Source Sans Pro"/>
              </a:rPr>
              <a:t>Customer are more likely to spend on Wine</a:t>
            </a:r>
            <a:endParaRPr b="1" sz="2800">
              <a:solidFill>
                <a:schemeClr val="dk1"/>
              </a:solidFill>
              <a:latin typeface="Source Sans Pro"/>
              <a:ea typeface="Source Sans Pro"/>
              <a:cs typeface="Source Sans Pro"/>
              <a:sym typeface="Source Sans Pro"/>
            </a:endParaRPr>
          </a:p>
          <a:p>
            <a:pPr indent="-406400" lvl="0" marL="457200" rtl="0" algn="l">
              <a:lnSpc>
                <a:spcPct val="150000"/>
              </a:lnSpc>
              <a:spcBef>
                <a:spcPts val="0"/>
              </a:spcBef>
              <a:spcAft>
                <a:spcPts val="0"/>
              </a:spcAft>
              <a:buClr>
                <a:srgbClr val="101214"/>
              </a:buClr>
              <a:buSzPts val="2800"/>
              <a:buFont typeface="Source Sans Pro"/>
              <a:buChar char="●"/>
            </a:pPr>
            <a:r>
              <a:rPr lang="en-US" sz="2800">
                <a:solidFill>
                  <a:srgbClr val="101214"/>
                </a:solidFill>
                <a:latin typeface="Source Sans Pro"/>
                <a:ea typeface="Source Sans Pro"/>
                <a:cs typeface="Source Sans Pro"/>
                <a:sym typeface="Source Sans Pro"/>
              </a:rPr>
              <a:t>The percentage of amount spent on wine is much higher compared to other products on all of the customer purchase. </a:t>
            </a:r>
            <a:endParaRPr sz="2800">
              <a:solidFill>
                <a:srgbClr val="101214"/>
              </a:solidFill>
              <a:latin typeface="Source Sans Pro"/>
              <a:ea typeface="Source Sans Pro"/>
              <a:cs typeface="Source Sans Pro"/>
              <a:sym typeface="Source Sans Pro"/>
            </a:endParaRPr>
          </a:p>
          <a:p>
            <a:pPr indent="-406400" lvl="0" marL="457200" rtl="0" algn="l">
              <a:lnSpc>
                <a:spcPct val="150000"/>
              </a:lnSpc>
              <a:spcBef>
                <a:spcPts val="0"/>
              </a:spcBef>
              <a:spcAft>
                <a:spcPts val="0"/>
              </a:spcAft>
              <a:buClr>
                <a:srgbClr val="101214"/>
              </a:buClr>
              <a:buSzPts val="2800"/>
              <a:buFont typeface="Source Sans Pro"/>
              <a:buChar char="●"/>
            </a:pPr>
            <a:r>
              <a:rPr lang="en-US" sz="2800">
                <a:solidFill>
                  <a:srgbClr val="101214"/>
                </a:solidFill>
                <a:latin typeface="Source Sans Pro"/>
                <a:ea typeface="Source Sans Pro"/>
                <a:cs typeface="Source Sans Pro"/>
                <a:sym typeface="Source Sans Pro"/>
              </a:rPr>
              <a:t>T</a:t>
            </a:r>
            <a:r>
              <a:rPr lang="en-US" sz="2800">
                <a:solidFill>
                  <a:srgbClr val="101214"/>
                </a:solidFill>
                <a:latin typeface="Source Sans Pro"/>
                <a:ea typeface="Source Sans Pro"/>
                <a:cs typeface="Source Sans Pro"/>
                <a:sym typeface="Source Sans Pro"/>
              </a:rPr>
              <a:t>herefore, we are more motivated to analyze customers starting from this initial approach. </a:t>
            </a:r>
            <a:endParaRPr/>
          </a:p>
        </p:txBody>
      </p:sp>
      <p:pic>
        <p:nvPicPr>
          <p:cNvPr id="203" name="Google Shape;203;p5"/>
          <p:cNvPicPr preferRelativeResize="0"/>
          <p:nvPr/>
        </p:nvPicPr>
        <p:blipFill>
          <a:blip r:embed="rId3">
            <a:alphaModFix/>
          </a:blip>
          <a:stretch>
            <a:fillRect/>
          </a:stretch>
        </p:blipFill>
        <p:spPr>
          <a:xfrm>
            <a:off x="851900" y="2813300"/>
            <a:ext cx="10359503" cy="5787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207" name="Shape 207"/>
        <p:cNvGrpSpPr/>
        <p:nvPr/>
      </p:nvGrpSpPr>
      <p:grpSpPr>
        <a:xfrm>
          <a:off x="0" y="0"/>
          <a:ext cx="0" cy="0"/>
          <a:chOff x="0" y="0"/>
          <a:chExt cx="0" cy="0"/>
        </a:xfrm>
      </p:grpSpPr>
      <p:sp>
        <p:nvSpPr>
          <p:cNvPr id="208" name="Google Shape;208;g24384a5d104_0_9"/>
          <p:cNvSpPr txBox="1"/>
          <p:nvPr/>
        </p:nvSpPr>
        <p:spPr>
          <a:xfrm>
            <a:off x="1702677" y="1085850"/>
            <a:ext cx="14882700" cy="10773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b="1" lang="en-US" sz="6999">
                <a:solidFill>
                  <a:srgbClr val="7C6CE3"/>
                </a:solidFill>
                <a:latin typeface="Bebas Neue"/>
                <a:ea typeface="Bebas Neue"/>
                <a:cs typeface="Bebas Neue"/>
                <a:sym typeface="Bebas Neue"/>
              </a:rPr>
              <a:t>Performance Evaluation</a:t>
            </a:r>
            <a:endParaRPr/>
          </a:p>
        </p:txBody>
      </p:sp>
      <p:grpSp>
        <p:nvGrpSpPr>
          <p:cNvPr id="209" name="Google Shape;209;g24384a5d104_0_9"/>
          <p:cNvGrpSpPr/>
          <p:nvPr/>
        </p:nvGrpSpPr>
        <p:grpSpPr>
          <a:xfrm>
            <a:off x="521496" y="7536332"/>
            <a:ext cx="9243798" cy="1544593"/>
            <a:chOff x="1593000" y="2322568"/>
            <a:chExt cx="5957975" cy="643500"/>
          </a:xfrm>
        </p:grpSpPr>
        <p:sp>
          <p:nvSpPr>
            <p:cNvPr id="210" name="Google Shape;210;g24384a5d104_0_9"/>
            <p:cNvSpPr/>
            <p:nvPr/>
          </p:nvSpPr>
          <p:spPr>
            <a:xfrm>
              <a:off x="3728375" y="2322568"/>
              <a:ext cx="3822600" cy="6435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700"/>
            </a:p>
          </p:txBody>
        </p:sp>
        <p:sp>
          <p:nvSpPr>
            <p:cNvPr id="211" name="Google Shape;211;g24384a5d104_0_9"/>
            <p:cNvSpPr/>
            <p:nvPr/>
          </p:nvSpPr>
          <p:spPr>
            <a:xfrm flipH="1">
              <a:off x="2283025" y="2322575"/>
              <a:ext cx="1844400" cy="642600"/>
            </a:xfrm>
            <a:prstGeom prst="rect">
              <a:avLst/>
            </a:prstGeom>
            <a:solidFill>
              <a:srgbClr val="7C6CE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700"/>
            </a:p>
          </p:txBody>
        </p:sp>
        <p:sp>
          <p:nvSpPr>
            <p:cNvPr id="212" name="Google Shape;212;g24384a5d104_0_9"/>
            <p:cNvSpPr/>
            <p:nvPr/>
          </p:nvSpPr>
          <p:spPr>
            <a:xfrm rot="-5400000">
              <a:off x="3501574" y="1934671"/>
              <a:ext cx="643356" cy="1419149"/>
            </a:xfrm>
            <a:prstGeom prst="flowChartOffpageConnector">
              <a:avLst/>
            </a:prstGeom>
            <a:solidFill>
              <a:srgbClr val="7C6CE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700"/>
            </a:p>
          </p:txBody>
        </p:sp>
        <p:sp>
          <p:nvSpPr>
            <p:cNvPr id="213" name="Google Shape;213;g24384a5d104_0_9"/>
            <p:cNvSpPr/>
            <p:nvPr/>
          </p:nvSpPr>
          <p:spPr>
            <a:xfrm>
              <a:off x="2342625" y="2399951"/>
              <a:ext cx="1940700" cy="495900"/>
            </a:xfrm>
            <a:prstGeom prst="rect">
              <a:avLst/>
            </a:prstGeom>
            <a:noFill/>
            <a:ln>
              <a:noFill/>
            </a:ln>
          </p:spPr>
          <p:txBody>
            <a:bodyPr anchorCtr="0" anchor="ctr" bIns="182850" lIns="182850" spcFirstLastPara="1" rIns="182850" wrap="square" tIns="182850">
              <a:noAutofit/>
            </a:bodyPr>
            <a:lstStyle/>
            <a:p>
              <a:pPr indent="0" lvl="0" marL="0" rtl="0" algn="l">
                <a:lnSpc>
                  <a:spcPct val="115000"/>
                </a:lnSpc>
                <a:spcBef>
                  <a:spcPts val="0"/>
                </a:spcBef>
                <a:spcAft>
                  <a:spcPts val="0"/>
                </a:spcAft>
                <a:buNone/>
              </a:pPr>
              <a:r>
                <a:rPr lang="en-US" sz="2700">
                  <a:solidFill>
                    <a:srgbClr val="FFFFFF"/>
                  </a:solidFill>
                  <a:latin typeface="Roboto Medium"/>
                  <a:ea typeface="Roboto Medium"/>
                  <a:cs typeface="Roboto Medium"/>
                  <a:sym typeface="Roboto Medium"/>
                </a:rPr>
                <a:t>Naive Bayes</a:t>
              </a:r>
              <a:endParaRPr sz="2700">
                <a:solidFill>
                  <a:srgbClr val="FFFFFF"/>
                </a:solidFill>
                <a:latin typeface="Roboto"/>
                <a:ea typeface="Roboto"/>
                <a:cs typeface="Roboto"/>
                <a:sym typeface="Roboto"/>
              </a:endParaRPr>
            </a:p>
          </p:txBody>
        </p:sp>
        <p:sp>
          <p:nvSpPr>
            <p:cNvPr id="214" name="Google Shape;214;g24384a5d104_0_9"/>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sz="2700"/>
            </a:p>
          </p:txBody>
        </p:sp>
        <p:sp>
          <p:nvSpPr>
            <p:cNvPr id="215" name="Google Shape;215;g24384a5d104_0_9"/>
            <p:cNvSpPr/>
            <p:nvPr/>
          </p:nvSpPr>
          <p:spPr>
            <a:xfrm>
              <a:off x="1593000" y="2322575"/>
              <a:ext cx="690000" cy="642600"/>
            </a:xfrm>
            <a:prstGeom prst="rect">
              <a:avLst/>
            </a:prstGeom>
            <a:solidFill>
              <a:srgbClr val="7C6CE3"/>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700">
                  <a:solidFill>
                    <a:srgbClr val="FFFFFF"/>
                  </a:solidFill>
                  <a:latin typeface="Roboto Thin"/>
                  <a:ea typeface="Roboto Thin"/>
                  <a:cs typeface="Roboto Thin"/>
                  <a:sym typeface="Roboto Thin"/>
                </a:rPr>
                <a:t>04</a:t>
              </a:r>
              <a:endParaRPr sz="2700">
                <a:solidFill>
                  <a:srgbClr val="FFFFFF"/>
                </a:solidFill>
                <a:latin typeface="Roboto Thin"/>
                <a:ea typeface="Roboto Thin"/>
                <a:cs typeface="Roboto Thin"/>
                <a:sym typeface="Roboto Thin"/>
              </a:endParaRPr>
            </a:p>
          </p:txBody>
        </p:sp>
        <p:sp>
          <p:nvSpPr>
            <p:cNvPr id="216" name="Google Shape;216;g24384a5d104_0_9"/>
            <p:cNvSpPr/>
            <p:nvPr/>
          </p:nvSpPr>
          <p:spPr>
            <a:xfrm>
              <a:off x="4387850" y="2323750"/>
              <a:ext cx="2971200" cy="642300"/>
            </a:xfrm>
            <a:prstGeom prst="rect">
              <a:avLst/>
            </a:prstGeom>
            <a:noFill/>
            <a:ln>
              <a:noFill/>
            </a:ln>
          </p:spPr>
          <p:txBody>
            <a:bodyPr anchorCtr="0" anchor="ctr" bIns="182850" lIns="182850" spcFirstLastPara="1" rIns="182850" wrap="square" tIns="182850">
              <a:noAutofit/>
            </a:bodyPr>
            <a:lstStyle/>
            <a:p>
              <a:pPr indent="-628650" lvl="0" marL="914400" rtl="0" algn="l">
                <a:lnSpc>
                  <a:spcPct val="115000"/>
                </a:lnSpc>
                <a:spcBef>
                  <a:spcPts val="0"/>
                </a:spcBef>
                <a:spcAft>
                  <a:spcPts val="0"/>
                </a:spcAft>
                <a:buClr>
                  <a:srgbClr val="674EA7"/>
                </a:buClr>
                <a:buSzPts val="2700"/>
                <a:buFont typeface="Roboto"/>
                <a:buChar char="●"/>
              </a:pPr>
              <a:r>
                <a:rPr lang="en-US" sz="2700">
                  <a:solidFill>
                    <a:srgbClr val="674EA7"/>
                  </a:solidFill>
                  <a:latin typeface="Roboto"/>
                  <a:ea typeface="Roboto"/>
                  <a:cs typeface="Roboto"/>
                  <a:sym typeface="Roboto"/>
                </a:rPr>
                <a:t>Accuracy: 0.7513</a:t>
              </a:r>
              <a:endParaRPr sz="2700">
                <a:solidFill>
                  <a:srgbClr val="674EA7"/>
                </a:solidFill>
                <a:latin typeface="Roboto"/>
                <a:ea typeface="Roboto"/>
                <a:cs typeface="Roboto"/>
                <a:sym typeface="Roboto"/>
              </a:endParaRPr>
            </a:p>
            <a:p>
              <a:pPr indent="-628650" lvl="0" marL="914400" rtl="0" algn="l">
                <a:lnSpc>
                  <a:spcPct val="115000"/>
                </a:lnSpc>
                <a:spcBef>
                  <a:spcPts val="0"/>
                </a:spcBef>
                <a:spcAft>
                  <a:spcPts val="0"/>
                </a:spcAft>
                <a:buClr>
                  <a:srgbClr val="674EA7"/>
                </a:buClr>
                <a:buSzPts val="2700"/>
                <a:buFont typeface="Roboto"/>
                <a:buChar char="●"/>
              </a:pPr>
              <a:r>
                <a:rPr lang="en-US" sz="2700">
                  <a:solidFill>
                    <a:srgbClr val="674EA7"/>
                  </a:solidFill>
                  <a:latin typeface="Roboto"/>
                  <a:ea typeface="Roboto"/>
                  <a:cs typeface="Roboto"/>
                  <a:sym typeface="Roboto"/>
                </a:rPr>
                <a:t>AUC: 0.736</a:t>
              </a:r>
              <a:endParaRPr sz="2700">
                <a:solidFill>
                  <a:srgbClr val="674EA7"/>
                </a:solidFill>
                <a:latin typeface="Roboto"/>
                <a:ea typeface="Roboto"/>
                <a:cs typeface="Roboto"/>
                <a:sym typeface="Roboto"/>
              </a:endParaRPr>
            </a:p>
          </p:txBody>
        </p:sp>
      </p:grpSp>
      <p:grpSp>
        <p:nvGrpSpPr>
          <p:cNvPr id="217" name="Google Shape;217;g24384a5d104_0_9"/>
          <p:cNvGrpSpPr/>
          <p:nvPr/>
        </p:nvGrpSpPr>
        <p:grpSpPr>
          <a:xfrm>
            <a:off x="521496" y="5964453"/>
            <a:ext cx="9243798" cy="1544593"/>
            <a:chOff x="1593000" y="2322568"/>
            <a:chExt cx="5957975" cy="643500"/>
          </a:xfrm>
        </p:grpSpPr>
        <p:sp>
          <p:nvSpPr>
            <p:cNvPr id="218" name="Google Shape;218;g24384a5d104_0_9"/>
            <p:cNvSpPr/>
            <p:nvPr/>
          </p:nvSpPr>
          <p:spPr>
            <a:xfrm>
              <a:off x="3728375" y="2322568"/>
              <a:ext cx="3822600" cy="6435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700"/>
            </a:p>
          </p:txBody>
        </p:sp>
        <p:sp>
          <p:nvSpPr>
            <p:cNvPr id="219" name="Google Shape;219;g24384a5d104_0_9"/>
            <p:cNvSpPr/>
            <p:nvPr/>
          </p:nvSpPr>
          <p:spPr>
            <a:xfrm flipH="1">
              <a:off x="2283025" y="2322575"/>
              <a:ext cx="1844400" cy="642600"/>
            </a:xfrm>
            <a:prstGeom prst="rect">
              <a:avLst/>
            </a:prstGeom>
            <a:solidFill>
              <a:srgbClr val="7C6CE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700"/>
            </a:p>
          </p:txBody>
        </p:sp>
        <p:sp>
          <p:nvSpPr>
            <p:cNvPr id="220" name="Google Shape;220;g24384a5d104_0_9"/>
            <p:cNvSpPr/>
            <p:nvPr/>
          </p:nvSpPr>
          <p:spPr>
            <a:xfrm rot="-5400000">
              <a:off x="3501574" y="1934671"/>
              <a:ext cx="643356" cy="1419149"/>
            </a:xfrm>
            <a:prstGeom prst="flowChartOffpageConnector">
              <a:avLst/>
            </a:prstGeom>
            <a:solidFill>
              <a:srgbClr val="7C6CE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700"/>
            </a:p>
          </p:txBody>
        </p:sp>
        <p:sp>
          <p:nvSpPr>
            <p:cNvPr id="221" name="Google Shape;221;g24384a5d104_0_9"/>
            <p:cNvSpPr/>
            <p:nvPr/>
          </p:nvSpPr>
          <p:spPr>
            <a:xfrm>
              <a:off x="2342625" y="2399951"/>
              <a:ext cx="1940700" cy="495900"/>
            </a:xfrm>
            <a:prstGeom prst="rect">
              <a:avLst/>
            </a:prstGeom>
            <a:noFill/>
            <a:ln>
              <a:noFill/>
            </a:ln>
          </p:spPr>
          <p:txBody>
            <a:bodyPr anchorCtr="0" anchor="ctr" bIns="182850" lIns="182850" spcFirstLastPara="1" rIns="182850" wrap="square" tIns="182850">
              <a:noAutofit/>
            </a:bodyPr>
            <a:lstStyle/>
            <a:p>
              <a:pPr indent="0" lvl="0" marL="0" rtl="0" algn="l">
                <a:lnSpc>
                  <a:spcPct val="115000"/>
                </a:lnSpc>
                <a:spcBef>
                  <a:spcPts val="0"/>
                </a:spcBef>
                <a:spcAft>
                  <a:spcPts val="0"/>
                </a:spcAft>
                <a:buNone/>
              </a:pPr>
              <a:r>
                <a:rPr lang="en-US" sz="2700">
                  <a:solidFill>
                    <a:srgbClr val="FFFFFF"/>
                  </a:solidFill>
                  <a:latin typeface="Roboto Medium"/>
                  <a:ea typeface="Roboto Medium"/>
                  <a:cs typeface="Roboto Medium"/>
                  <a:sym typeface="Roboto Medium"/>
                </a:rPr>
                <a:t>Regression Tree</a:t>
              </a:r>
              <a:endParaRPr sz="2700">
                <a:solidFill>
                  <a:srgbClr val="FFFFFF"/>
                </a:solidFill>
                <a:latin typeface="Roboto"/>
                <a:ea typeface="Roboto"/>
                <a:cs typeface="Roboto"/>
                <a:sym typeface="Roboto"/>
              </a:endParaRPr>
            </a:p>
          </p:txBody>
        </p:sp>
        <p:sp>
          <p:nvSpPr>
            <p:cNvPr id="222" name="Google Shape;222;g24384a5d104_0_9"/>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sz="2700"/>
            </a:p>
          </p:txBody>
        </p:sp>
        <p:sp>
          <p:nvSpPr>
            <p:cNvPr id="223" name="Google Shape;223;g24384a5d104_0_9"/>
            <p:cNvSpPr/>
            <p:nvPr/>
          </p:nvSpPr>
          <p:spPr>
            <a:xfrm>
              <a:off x="1593000" y="2322575"/>
              <a:ext cx="690000" cy="642600"/>
            </a:xfrm>
            <a:prstGeom prst="rect">
              <a:avLst/>
            </a:prstGeom>
            <a:solidFill>
              <a:srgbClr val="7C6CE3"/>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700">
                  <a:solidFill>
                    <a:srgbClr val="FFFFFF"/>
                  </a:solidFill>
                  <a:latin typeface="Roboto Thin"/>
                  <a:ea typeface="Roboto Thin"/>
                  <a:cs typeface="Roboto Thin"/>
                  <a:sym typeface="Roboto Thin"/>
                </a:rPr>
                <a:t>03</a:t>
              </a:r>
              <a:endParaRPr sz="2700">
                <a:solidFill>
                  <a:srgbClr val="FFFFFF"/>
                </a:solidFill>
                <a:latin typeface="Roboto Thin"/>
                <a:ea typeface="Roboto Thin"/>
                <a:cs typeface="Roboto Thin"/>
                <a:sym typeface="Roboto Thin"/>
              </a:endParaRPr>
            </a:p>
          </p:txBody>
        </p:sp>
        <p:sp>
          <p:nvSpPr>
            <p:cNvPr id="224" name="Google Shape;224;g24384a5d104_0_9"/>
            <p:cNvSpPr/>
            <p:nvPr/>
          </p:nvSpPr>
          <p:spPr>
            <a:xfrm>
              <a:off x="4387850" y="2323750"/>
              <a:ext cx="2971200" cy="642300"/>
            </a:xfrm>
            <a:prstGeom prst="rect">
              <a:avLst/>
            </a:prstGeom>
            <a:noFill/>
            <a:ln>
              <a:noFill/>
            </a:ln>
          </p:spPr>
          <p:txBody>
            <a:bodyPr anchorCtr="0" anchor="ctr" bIns="182850" lIns="182850" spcFirstLastPara="1" rIns="182850" wrap="square" tIns="182850">
              <a:noAutofit/>
            </a:bodyPr>
            <a:lstStyle/>
            <a:p>
              <a:pPr indent="-628650" lvl="0" marL="914400" rtl="0" algn="l">
                <a:lnSpc>
                  <a:spcPct val="115000"/>
                </a:lnSpc>
                <a:spcBef>
                  <a:spcPts val="0"/>
                </a:spcBef>
                <a:spcAft>
                  <a:spcPts val="0"/>
                </a:spcAft>
                <a:buClr>
                  <a:srgbClr val="674EA7"/>
                </a:buClr>
                <a:buSzPts val="2700"/>
                <a:buFont typeface="Roboto"/>
                <a:buChar char="●"/>
              </a:pPr>
              <a:r>
                <a:rPr lang="en-US" sz="2700">
                  <a:solidFill>
                    <a:srgbClr val="674EA7"/>
                  </a:solidFill>
                  <a:latin typeface="Roboto"/>
                  <a:ea typeface="Roboto"/>
                  <a:cs typeface="Roboto"/>
                  <a:sym typeface="Roboto"/>
                </a:rPr>
                <a:t>Accuracy: 0.7893</a:t>
              </a:r>
              <a:endParaRPr sz="2700">
                <a:solidFill>
                  <a:srgbClr val="674EA7"/>
                </a:solidFill>
                <a:latin typeface="Roboto"/>
                <a:ea typeface="Roboto"/>
                <a:cs typeface="Roboto"/>
                <a:sym typeface="Roboto"/>
              </a:endParaRPr>
            </a:p>
            <a:p>
              <a:pPr indent="-628650" lvl="0" marL="914400" rtl="0" algn="l">
                <a:lnSpc>
                  <a:spcPct val="115000"/>
                </a:lnSpc>
                <a:spcBef>
                  <a:spcPts val="0"/>
                </a:spcBef>
                <a:spcAft>
                  <a:spcPts val="0"/>
                </a:spcAft>
                <a:buClr>
                  <a:srgbClr val="674EA7"/>
                </a:buClr>
                <a:buSzPts val="2700"/>
                <a:buFont typeface="Roboto"/>
                <a:buChar char="●"/>
              </a:pPr>
              <a:r>
                <a:rPr lang="en-US" sz="2700">
                  <a:solidFill>
                    <a:srgbClr val="674EA7"/>
                  </a:solidFill>
                  <a:latin typeface="Roboto"/>
                  <a:ea typeface="Roboto"/>
                  <a:cs typeface="Roboto"/>
                  <a:sym typeface="Roboto"/>
                </a:rPr>
                <a:t>AUC: 0.739</a:t>
              </a:r>
              <a:endParaRPr sz="2700">
                <a:solidFill>
                  <a:srgbClr val="674EA7"/>
                </a:solidFill>
                <a:latin typeface="Roboto"/>
                <a:ea typeface="Roboto"/>
                <a:cs typeface="Roboto"/>
                <a:sym typeface="Roboto"/>
              </a:endParaRPr>
            </a:p>
          </p:txBody>
        </p:sp>
      </p:grpSp>
      <p:grpSp>
        <p:nvGrpSpPr>
          <p:cNvPr id="225" name="Google Shape;225;g24384a5d104_0_9"/>
          <p:cNvGrpSpPr/>
          <p:nvPr/>
        </p:nvGrpSpPr>
        <p:grpSpPr>
          <a:xfrm>
            <a:off x="521496" y="4392510"/>
            <a:ext cx="9243798" cy="1544593"/>
            <a:chOff x="1593000" y="2322568"/>
            <a:chExt cx="5957975" cy="643500"/>
          </a:xfrm>
        </p:grpSpPr>
        <p:sp>
          <p:nvSpPr>
            <p:cNvPr id="226" name="Google Shape;226;g24384a5d104_0_9"/>
            <p:cNvSpPr/>
            <p:nvPr/>
          </p:nvSpPr>
          <p:spPr>
            <a:xfrm>
              <a:off x="3728375" y="2322568"/>
              <a:ext cx="3822600" cy="6435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700"/>
            </a:p>
          </p:txBody>
        </p:sp>
        <p:sp>
          <p:nvSpPr>
            <p:cNvPr id="227" name="Google Shape;227;g24384a5d104_0_9"/>
            <p:cNvSpPr/>
            <p:nvPr/>
          </p:nvSpPr>
          <p:spPr>
            <a:xfrm flipH="1">
              <a:off x="2283025" y="2322575"/>
              <a:ext cx="1844400" cy="642600"/>
            </a:xfrm>
            <a:prstGeom prst="rect">
              <a:avLst/>
            </a:prstGeom>
            <a:solidFill>
              <a:srgbClr val="7C6CE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700"/>
            </a:p>
          </p:txBody>
        </p:sp>
        <p:sp>
          <p:nvSpPr>
            <p:cNvPr id="228" name="Google Shape;228;g24384a5d104_0_9"/>
            <p:cNvSpPr/>
            <p:nvPr/>
          </p:nvSpPr>
          <p:spPr>
            <a:xfrm rot="-5400000">
              <a:off x="3501574" y="1934671"/>
              <a:ext cx="643356" cy="1419149"/>
            </a:xfrm>
            <a:prstGeom prst="flowChartOffpageConnector">
              <a:avLst/>
            </a:prstGeom>
            <a:solidFill>
              <a:srgbClr val="7C6CE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700"/>
            </a:p>
          </p:txBody>
        </p:sp>
        <p:sp>
          <p:nvSpPr>
            <p:cNvPr id="229" name="Google Shape;229;g24384a5d104_0_9"/>
            <p:cNvSpPr/>
            <p:nvPr/>
          </p:nvSpPr>
          <p:spPr>
            <a:xfrm>
              <a:off x="2342625" y="2399951"/>
              <a:ext cx="1940700" cy="495900"/>
            </a:xfrm>
            <a:prstGeom prst="rect">
              <a:avLst/>
            </a:prstGeom>
            <a:noFill/>
            <a:ln>
              <a:noFill/>
            </a:ln>
          </p:spPr>
          <p:txBody>
            <a:bodyPr anchorCtr="0" anchor="ctr" bIns="182850" lIns="182850" spcFirstLastPara="1" rIns="182850" wrap="square" tIns="182850">
              <a:noAutofit/>
            </a:bodyPr>
            <a:lstStyle/>
            <a:p>
              <a:pPr indent="0" lvl="0" marL="0" rtl="0" algn="l">
                <a:lnSpc>
                  <a:spcPct val="115000"/>
                </a:lnSpc>
                <a:spcBef>
                  <a:spcPts val="0"/>
                </a:spcBef>
                <a:spcAft>
                  <a:spcPts val="0"/>
                </a:spcAft>
                <a:buNone/>
              </a:pPr>
              <a:r>
                <a:rPr lang="en-US" sz="2700">
                  <a:solidFill>
                    <a:srgbClr val="FFFFFF"/>
                  </a:solidFill>
                  <a:latin typeface="Roboto Medium"/>
                  <a:ea typeface="Roboto Medium"/>
                  <a:cs typeface="Roboto Medium"/>
                  <a:sym typeface="Roboto Medium"/>
                </a:rPr>
                <a:t>Logistic Regression</a:t>
              </a:r>
              <a:endParaRPr sz="2700">
                <a:solidFill>
                  <a:srgbClr val="FFFFFF"/>
                </a:solidFill>
                <a:latin typeface="Roboto"/>
                <a:ea typeface="Roboto"/>
                <a:cs typeface="Roboto"/>
                <a:sym typeface="Roboto"/>
              </a:endParaRPr>
            </a:p>
          </p:txBody>
        </p:sp>
        <p:sp>
          <p:nvSpPr>
            <p:cNvPr id="230" name="Google Shape;230;g24384a5d104_0_9"/>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sz="2700"/>
            </a:p>
          </p:txBody>
        </p:sp>
        <p:sp>
          <p:nvSpPr>
            <p:cNvPr id="231" name="Google Shape;231;g24384a5d104_0_9"/>
            <p:cNvSpPr/>
            <p:nvPr/>
          </p:nvSpPr>
          <p:spPr>
            <a:xfrm>
              <a:off x="1593000" y="2322575"/>
              <a:ext cx="690000" cy="642600"/>
            </a:xfrm>
            <a:prstGeom prst="rect">
              <a:avLst/>
            </a:prstGeom>
            <a:solidFill>
              <a:srgbClr val="7C6CE3"/>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700">
                  <a:solidFill>
                    <a:srgbClr val="FFFFFF"/>
                  </a:solidFill>
                  <a:latin typeface="Roboto Thin"/>
                  <a:ea typeface="Roboto Thin"/>
                  <a:cs typeface="Roboto Thin"/>
                  <a:sym typeface="Roboto Thin"/>
                </a:rPr>
                <a:t>02</a:t>
              </a:r>
              <a:endParaRPr sz="2700">
                <a:solidFill>
                  <a:srgbClr val="FFFFFF"/>
                </a:solidFill>
                <a:latin typeface="Roboto Thin"/>
                <a:ea typeface="Roboto Thin"/>
                <a:cs typeface="Roboto Thin"/>
                <a:sym typeface="Roboto Thin"/>
              </a:endParaRPr>
            </a:p>
          </p:txBody>
        </p:sp>
        <p:sp>
          <p:nvSpPr>
            <p:cNvPr id="232" name="Google Shape;232;g24384a5d104_0_9"/>
            <p:cNvSpPr/>
            <p:nvPr/>
          </p:nvSpPr>
          <p:spPr>
            <a:xfrm>
              <a:off x="4387850" y="2323750"/>
              <a:ext cx="2971200" cy="642300"/>
            </a:xfrm>
            <a:prstGeom prst="rect">
              <a:avLst/>
            </a:prstGeom>
            <a:noFill/>
            <a:ln>
              <a:noFill/>
            </a:ln>
          </p:spPr>
          <p:txBody>
            <a:bodyPr anchorCtr="0" anchor="ctr" bIns="182850" lIns="182850" spcFirstLastPara="1" rIns="182850" wrap="square" tIns="182850">
              <a:noAutofit/>
            </a:bodyPr>
            <a:lstStyle/>
            <a:p>
              <a:pPr indent="-628650" lvl="0" marL="914400" rtl="0" algn="l">
                <a:lnSpc>
                  <a:spcPct val="115000"/>
                </a:lnSpc>
                <a:spcBef>
                  <a:spcPts val="0"/>
                </a:spcBef>
                <a:spcAft>
                  <a:spcPts val="0"/>
                </a:spcAft>
                <a:buClr>
                  <a:srgbClr val="674EA7"/>
                </a:buClr>
                <a:buSzPts val="2700"/>
                <a:buFont typeface="Roboto"/>
                <a:buChar char="●"/>
              </a:pPr>
              <a:r>
                <a:rPr lang="en-US" sz="2700">
                  <a:solidFill>
                    <a:srgbClr val="674EA7"/>
                  </a:solidFill>
                  <a:latin typeface="Roboto"/>
                  <a:ea typeface="Roboto"/>
                  <a:cs typeface="Roboto"/>
                  <a:sym typeface="Roboto"/>
                </a:rPr>
                <a:t>Accuracy: 0.8071</a:t>
              </a:r>
              <a:endParaRPr sz="2700">
                <a:solidFill>
                  <a:srgbClr val="674EA7"/>
                </a:solidFill>
                <a:latin typeface="Roboto"/>
                <a:ea typeface="Roboto"/>
                <a:cs typeface="Roboto"/>
                <a:sym typeface="Roboto"/>
              </a:endParaRPr>
            </a:p>
            <a:p>
              <a:pPr indent="-628650" lvl="0" marL="914400" rtl="0" algn="l">
                <a:lnSpc>
                  <a:spcPct val="115000"/>
                </a:lnSpc>
                <a:spcBef>
                  <a:spcPts val="0"/>
                </a:spcBef>
                <a:spcAft>
                  <a:spcPts val="0"/>
                </a:spcAft>
                <a:buClr>
                  <a:srgbClr val="674EA7"/>
                </a:buClr>
                <a:buSzPts val="2700"/>
                <a:buFont typeface="Roboto"/>
                <a:buChar char="●"/>
              </a:pPr>
              <a:r>
                <a:rPr lang="en-US" sz="2700">
                  <a:solidFill>
                    <a:srgbClr val="674EA7"/>
                  </a:solidFill>
                  <a:latin typeface="Roboto"/>
                  <a:ea typeface="Roboto"/>
                  <a:cs typeface="Roboto"/>
                  <a:sym typeface="Roboto"/>
                </a:rPr>
                <a:t>AUC: 0.758</a:t>
              </a:r>
              <a:endParaRPr sz="2700">
                <a:solidFill>
                  <a:srgbClr val="674EA7"/>
                </a:solidFill>
                <a:latin typeface="Roboto"/>
                <a:ea typeface="Roboto"/>
                <a:cs typeface="Roboto"/>
                <a:sym typeface="Roboto"/>
              </a:endParaRPr>
            </a:p>
          </p:txBody>
        </p:sp>
      </p:grpSp>
      <p:grpSp>
        <p:nvGrpSpPr>
          <p:cNvPr id="233" name="Google Shape;233;g24384a5d104_0_9"/>
          <p:cNvGrpSpPr/>
          <p:nvPr/>
        </p:nvGrpSpPr>
        <p:grpSpPr>
          <a:xfrm>
            <a:off x="521496" y="2820650"/>
            <a:ext cx="9243798" cy="1544593"/>
            <a:chOff x="1593000" y="2322568"/>
            <a:chExt cx="5957975" cy="643500"/>
          </a:xfrm>
        </p:grpSpPr>
        <p:sp>
          <p:nvSpPr>
            <p:cNvPr id="234" name="Google Shape;234;g24384a5d104_0_9"/>
            <p:cNvSpPr/>
            <p:nvPr/>
          </p:nvSpPr>
          <p:spPr>
            <a:xfrm>
              <a:off x="3728375" y="2322568"/>
              <a:ext cx="3822600" cy="6435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700"/>
            </a:p>
          </p:txBody>
        </p:sp>
        <p:sp>
          <p:nvSpPr>
            <p:cNvPr id="235" name="Google Shape;235;g24384a5d104_0_9"/>
            <p:cNvSpPr/>
            <p:nvPr/>
          </p:nvSpPr>
          <p:spPr>
            <a:xfrm flipH="1">
              <a:off x="2283025" y="2322575"/>
              <a:ext cx="1844400" cy="642600"/>
            </a:xfrm>
            <a:prstGeom prst="rect">
              <a:avLst/>
            </a:prstGeom>
            <a:solidFill>
              <a:srgbClr val="7C6CE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700"/>
            </a:p>
          </p:txBody>
        </p:sp>
        <p:sp>
          <p:nvSpPr>
            <p:cNvPr id="236" name="Google Shape;236;g24384a5d104_0_9"/>
            <p:cNvSpPr/>
            <p:nvPr/>
          </p:nvSpPr>
          <p:spPr>
            <a:xfrm rot="-5400000">
              <a:off x="3501574" y="1934671"/>
              <a:ext cx="643356" cy="1419149"/>
            </a:xfrm>
            <a:prstGeom prst="flowChartOffpageConnector">
              <a:avLst/>
            </a:prstGeom>
            <a:solidFill>
              <a:srgbClr val="7C6CE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700"/>
            </a:p>
          </p:txBody>
        </p:sp>
        <p:sp>
          <p:nvSpPr>
            <p:cNvPr id="237" name="Google Shape;237;g24384a5d104_0_9"/>
            <p:cNvSpPr/>
            <p:nvPr/>
          </p:nvSpPr>
          <p:spPr>
            <a:xfrm>
              <a:off x="2342625" y="2399951"/>
              <a:ext cx="1940700" cy="495900"/>
            </a:xfrm>
            <a:prstGeom prst="rect">
              <a:avLst/>
            </a:prstGeom>
            <a:noFill/>
            <a:ln>
              <a:noFill/>
            </a:ln>
          </p:spPr>
          <p:txBody>
            <a:bodyPr anchorCtr="0" anchor="ctr" bIns="182850" lIns="182850" spcFirstLastPara="1" rIns="182850" wrap="square" tIns="182850">
              <a:noAutofit/>
            </a:bodyPr>
            <a:lstStyle/>
            <a:p>
              <a:pPr indent="0" lvl="0" marL="0" rtl="0" algn="l">
                <a:lnSpc>
                  <a:spcPct val="115000"/>
                </a:lnSpc>
                <a:spcBef>
                  <a:spcPts val="0"/>
                </a:spcBef>
                <a:spcAft>
                  <a:spcPts val="0"/>
                </a:spcAft>
                <a:buNone/>
              </a:pPr>
              <a:r>
                <a:rPr lang="en-US" sz="2700">
                  <a:solidFill>
                    <a:srgbClr val="FFFFFF"/>
                  </a:solidFill>
                  <a:latin typeface="Roboto Medium"/>
                  <a:ea typeface="Roboto Medium"/>
                  <a:cs typeface="Roboto Medium"/>
                  <a:sym typeface="Roboto Medium"/>
                </a:rPr>
                <a:t>Random Forest</a:t>
              </a:r>
              <a:endParaRPr sz="2700">
                <a:solidFill>
                  <a:srgbClr val="FFFFFF"/>
                </a:solidFill>
                <a:latin typeface="Roboto"/>
                <a:ea typeface="Roboto"/>
                <a:cs typeface="Roboto"/>
                <a:sym typeface="Roboto"/>
              </a:endParaRPr>
            </a:p>
          </p:txBody>
        </p:sp>
        <p:sp>
          <p:nvSpPr>
            <p:cNvPr id="238" name="Google Shape;238;g24384a5d104_0_9"/>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sz="2700"/>
            </a:p>
          </p:txBody>
        </p:sp>
        <p:sp>
          <p:nvSpPr>
            <p:cNvPr id="239" name="Google Shape;239;g24384a5d104_0_9"/>
            <p:cNvSpPr/>
            <p:nvPr/>
          </p:nvSpPr>
          <p:spPr>
            <a:xfrm>
              <a:off x="1593000" y="2322575"/>
              <a:ext cx="690000" cy="642600"/>
            </a:xfrm>
            <a:prstGeom prst="rect">
              <a:avLst/>
            </a:prstGeom>
            <a:solidFill>
              <a:srgbClr val="7C6CE3"/>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700">
                  <a:solidFill>
                    <a:srgbClr val="FFFFFF"/>
                  </a:solidFill>
                  <a:latin typeface="Roboto Thin"/>
                  <a:ea typeface="Roboto Thin"/>
                  <a:cs typeface="Roboto Thin"/>
                  <a:sym typeface="Roboto Thin"/>
                </a:rPr>
                <a:t>01</a:t>
              </a:r>
              <a:endParaRPr sz="2700">
                <a:solidFill>
                  <a:srgbClr val="FFFFFF"/>
                </a:solidFill>
                <a:latin typeface="Roboto Thin"/>
                <a:ea typeface="Roboto Thin"/>
                <a:cs typeface="Roboto Thin"/>
                <a:sym typeface="Roboto Thin"/>
              </a:endParaRPr>
            </a:p>
          </p:txBody>
        </p:sp>
        <p:sp>
          <p:nvSpPr>
            <p:cNvPr id="240" name="Google Shape;240;g24384a5d104_0_9"/>
            <p:cNvSpPr/>
            <p:nvPr/>
          </p:nvSpPr>
          <p:spPr>
            <a:xfrm>
              <a:off x="4387850" y="2323750"/>
              <a:ext cx="2971200" cy="642300"/>
            </a:xfrm>
            <a:prstGeom prst="rect">
              <a:avLst/>
            </a:prstGeom>
            <a:noFill/>
            <a:ln>
              <a:noFill/>
            </a:ln>
          </p:spPr>
          <p:txBody>
            <a:bodyPr anchorCtr="0" anchor="ctr" bIns="182850" lIns="182850" spcFirstLastPara="1" rIns="182850" wrap="square" tIns="182850">
              <a:noAutofit/>
            </a:bodyPr>
            <a:lstStyle/>
            <a:p>
              <a:pPr indent="-628650" lvl="0" marL="914400" rtl="0" algn="l">
                <a:lnSpc>
                  <a:spcPct val="115000"/>
                </a:lnSpc>
                <a:spcBef>
                  <a:spcPts val="0"/>
                </a:spcBef>
                <a:spcAft>
                  <a:spcPts val="0"/>
                </a:spcAft>
                <a:buClr>
                  <a:srgbClr val="674EA7"/>
                </a:buClr>
                <a:buSzPts val="2700"/>
                <a:buFont typeface="Roboto"/>
                <a:buChar char="●"/>
              </a:pPr>
              <a:r>
                <a:rPr lang="en-US" sz="2700">
                  <a:solidFill>
                    <a:srgbClr val="674EA7"/>
                  </a:solidFill>
                  <a:latin typeface="Roboto"/>
                  <a:ea typeface="Roboto"/>
                  <a:cs typeface="Roboto"/>
                  <a:sym typeface="Roboto"/>
                </a:rPr>
                <a:t>Accuracy: 0.8223</a:t>
              </a:r>
              <a:endParaRPr sz="2700">
                <a:solidFill>
                  <a:srgbClr val="674EA7"/>
                </a:solidFill>
                <a:latin typeface="Roboto"/>
                <a:ea typeface="Roboto"/>
                <a:cs typeface="Roboto"/>
                <a:sym typeface="Roboto"/>
              </a:endParaRPr>
            </a:p>
            <a:p>
              <a:pPr indent="-628650" lvl="0" marL="914400" rtl="0" algn="l">
                <a:lnSpc>
                  <a:spcPct val="115000"/>
                </a:lnSpc>
                <a:spcBef>
                  <a:spcPts val="0"/>
                </a:spcBef>
                <a:spcAft>
                  <a:spcPts val="0"/>
                </a:spcAft>
                <a:buClr>
                  <a:srgbClr val="674EA7"/>
                </a:buClr>
                <a:buSzPts val="2700"/>
                <a:buFont typeface="Roboto"/>
                <a:buChar char="●"/>
              </a:pPr>
              <a:r>
                <a:rPr lang="en-US" sz="2700">
                  <a:solidFill>
                    <a:srgbClr val="674EA7"/>
                  </a:solidFill>
                  <a:latin typeface="Roboto"/>
                  <a:ea typeface="Roboto"/>
                  <a:cs typeface="Roboto"/>
                  <a:sym typeface="Roboto"/>
                </a:rPr>
                <a:t>AUC: 0.772</a:t>
              </a:r>
              <a:endParaRPr sz="2700">
                <a:solidFill>
                  <a:srgbClr val="674EA7"/>
                </a:solidFill>
                <a:latin typeface="Roboto"/>
                <a:ea typeface="Roboto"/>
                <a:cs typeface="Roboto"/>
                <a:sym typeface="Roboto"/>
              </a:endParaRPr>
            </a:p>
          </p:txBody>
        </p:sp>
      </p:grpSp>
      <p:sp>
        <p:nvSpPr>
          <p:cNvPr id="241" name="Google Shape;241;g24384a5d104_0_9"/>
          <p:cNvSpPr txBox="1"/>
          <p:nvPr/>
        </p:nvSpPr>
        <p:spPr>
          <a:xfrm>
            <a:off x="10642550" y="2820650"/>
            <a:ext cx="7229400" cy="7172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3000">
                <a:solidFill>
                  <a:schemeClr val="dk1"/>
                </a:solidFill>
                <a:latin typeface="Source Sans Pro"/>
                <a:ea typeface="Source Sans Pro"/>
                <a:cs typeface="Source Sans Pro"/>
                <a:sym typeface="Source Sans Pro"/>
              </a:rPr>
              <a:t>Selecting the best model based on their</a:t>
            </a:r>
            <a:r>
              <a:rPr b="1" lang="en-US" sz="3000">
                <a:solidFill>
                  <a:schemeClr val="dk1"/>
                </a:solidFill>
                <a:latin typeface="Source Sans Pro"/>
                <a:ea typeface="Source Sans Pro"/>
                <a:cs typeface="Source Sans Pro"/>
                <a:sym typeface="Source Sans Pro"/>
              </a:rPr>
              <a:t> Test accuracy </a:t>
            </a:r>
            <a:r>
              <a:rPr lang="en-US" sz="3000">
                <a:solidFill>
                  <a:schemeClr val="dk1"/>
                </a:solidFill>
                <a:latin typeface="Source Sans Pro"/>
                <a:ea typeface="Source Sans Pro"/>
                <a:cs typeface="Source Sans Pro"/>
                <a:sym typeface="Source Sans Pro"/>
              </a:rPr>
              <a:t>and</a:t>
            </a:r>
            <a:r>
              <a:rPr b="1" lang="en-US" sz="3000">
                <a:solidFill>
                  <a:schemeClr val="dk1"/>
                </a:solidFill>
                <a:latin typeface="Source Sans Pro"/>
                <a:ea typeface="Source Sans Pro"/>
                <a:cs typeface="Source Sans Pro"/>
                <a:sym typeface="Source Sans Pro"/>
              </a:rPr>
              <a:t> AUC </a:t>
            </a:r>
            <a:r>
              <a:rPr lang="en-US" sz="3000">
                <a:solidFill>
                  <a:schemeClr val="dk1"/>
                </a:solidFill>
                <a:latin typeface="Source Sans Pro"/>
                <a:ea typeface="Source Sans Pro"/>
                <a:cs typeface="Source Sans Pro"/>
                <a:sym typeface="Source Sans Pro"/>
              </a:rPr>
              <a:t>score. </a:t>
            </a:r>
            <a:endParaRPr sz="3000">
              <a:solidFill>
                <a:schemeClr val="dk1"/>
              </a:solidFill>
              <a:latin typeface="Source Sans Pro"/>
              <a:ea typeface="Source Sans Pro"/>
              <a:cs typeface="Source Sans Pro"/>
              <a:sym typeface="Source Sans Pro"/>
            </a:endParaRPr>
          </a:p>
          <a:p>
            <a:pPr indent="-406400" lvl="0" marL="457200" rtl="0" algn="l">
              <a:lnSpc>
                <a:spcPct val="150000"/>
              </a:lnSpc>
              <a:spcBef>
                <a:spcPts val="0"/>
              </a:spcBef>
              <a:spcAft>
                <a:spcPts val="0"/>
              </a:spcAft>
              <a:buClr>
                <a:srgbClr val="101214"/>
              </a:buClr>
              <a:buSzPts val="2800"/>
              <a:buFont typeface="Source Sans Pro"/>
              <a:buChar char="●"/>
            </a:pPr>
            <a:r>
              <a:rPr lang="en-US" sz="2800">
                <a:solidFill>
                  <a:srgbClr val="101214"/>
                </a:solidFill>
                <a:latin typeface="Source Sans Pro"/>
                <a:ea typeface="Source Sans Pro"/>
                <a:cs typeface="Source Sans Pro"/>
                <a:sym typeface="Source Sans Pro"/>
              </a:rPr>
              <a:t>Random Forest has the best prediction performance.</a:t>
            </a:r>
            <a:endParaRPr sz="2800">
              <a:solidFill>
                <a:srgbClr val="101214"/>
              </a:solidFill>
              <a:latin typeface="Source Sans Pro"/>
              <a:ea typeface="Source Sans Pro"/>
              <a:cs typeface="Source Sans Pro"/>
              <a:sym typeface="Source Sans Pro"/>
            </a:endParaRPr>
          </a:p>
          <a:p>
            <a:pPr indent="-406400" lvl="0" marL="457200" rtl="0" algn="l">
              <a:lnSpc>
                <a:spcPct val="150000"/>
              </a:lnSpc>
              <a:spcBef>
                <a:spcPts val="0"/>
              </a:spcBef>
              <a:spcAft>
                <a:spcPts val="0"/>
              </a:spcAft>
              <a:buClr>
                <a:srgbClr val="101214"/>
              </a:buClr>
              <a:buSzPts val="2800"/>
              <a:buFont typeface="Source Sans Pro"/>
              <a:buChar char="●"/>
            </a:pPr>
            <a:r>
              <a:rPr lang="en-US" sz="2800">
                <a:solidFill>
                  <a:srgbClr val="101214"/>
                </a:solidFill>
                <a:latin typeface="Source Sans Pro"/>
                <a:ea typeface="Source Sans Pro"/>
                <a:cs typeface="Source Sans Pro"/>
                <a:sym typeface="Source Sans Pro"/>
              </a:rPr>
              <a:t>Logistic regression output provides how the dependent variable would change based on the independent variable coefficients.</a:t>
            </a:r>
            <a:endParaRPr sz="2800">
              <a:solidFill>
                <a:srgbClr val="101214"/>
              </a:solidFill>
              <a:latin typeface="Source Sans Pro"/>
              <a:ea typeface="Source Sans Pro"/>
              <a:cs typeface="Source Sans Pro"/>
              <a:sym typeface="Source Sans Pro"/>
            </a:endParaRPr>
          </a:p>
          <a:p>
            <a:pPr indent="-406400" lvl="0" marL="457200" rtl="0" algn="l">
              <a:lnSpc>
                <a:spcPct val="150000"/>
              </a:lnSpc>
              <a:spcBef>
                <a:spcPts val="0"/>
              </a:spcBef>
              <a:spcAft>
                <a:spcPts val="0"/>
              </a:spcAft>
              <a:buClr>
                <a:srgbClr val="101214"/>
              </a:buClr>
              <a:buSzPts val="2800"/>
              <a:buFont typeface="Source Sans Pro"/>
              <a:buChar char="●"/>
            </a:pPr>
            <a:r>
              <a:rPr lang="en-US" sz="2800">
                <a:solidFill>
                  <a:srgbClr val="101214"/>
                </a:solidFill>
                <a:latin typeface="Source Sans Pro"/>
                <a:ea typeface="Source Sans Pro"/>
                <a:cs typeface="Source Sans Pro"/>
                <a:sym typeface="Source Sans Pro"/>
              </a:rPr>
              <a:t>Regression Tree provides decision based on the splits.</a:t>
            </a:r>
            <a:endParaRPr sz="2800">
              <a:solidFill>
                <a:srgbClr val="101214"/>
              </a:solidFill>
              <a:latin typeface="Source Sans Pro"/>
              <a:ea typeface="Source Sans Pro"/>
              <a:cs typeface="Source Sans Pro"/>
              <a:sym typeface="Source Sans Pro"/>
            </a:endParaRPr>
          </a:p>
          <a:p>
            <a:pPr indent="-406400" lvl="0" marL="457200" rtl="0" algn="l">
              <a:lnSpc>
                <a:spcPct val="150000"/>
              </a:lnSpc>
              <a:spcBef>
                <a:spcPts val="0"/>
              </a:spcBef>
              <a:spcAft>
                <a:spcPts val="0"/>
              </a:spcAft>
              <a:buClr>
                <a:srgbClr val="101214"/>
              </a:buClr>
              <a:buSzPts val="2800"/>
              <a:buFont typeface="Source Sans Pro"/>
              <a:buChar char="●"/>
            </a:pPr>
            <a:r>
              <a:rPr lang="en-US" sz="2800">
                <a:solidFill>
                  <a:srgbClr val="101214"/>
                </a:solidFill>
                <a:latin typeface="Source Sans Pro"/>
                <a:ea typeface="Source Sans Pro"/>
                <a:cs typeface="Source Sans Pro"/>
                <a:sym typeface="Source Sans Pro"/>
              </a:rPr>
              <a:t>Naive Bayes provide conditional probabilities. </a:t>
            </a:r>
            <a:endParaRPr sz="2800">
              <a:solidFill>
                <a:srgbClr val="101214"/>
              </a:solidFill>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245" name="Shape 245"/>
        <p:cNvGrpSpPr/>
        <p:nvPr/>
      </p:nvGrpSpPr>
      <p:grpSpPr>
        <a:xfrm>
          <a:off x="0" y="0"/>
          <a:ext cx="0" cy="0"/>
          <a:chOff x="0" y="0"/>
          <a:chExt cx="0" cy="0"/>
        </a:xfrm>
      </p:grpSpPr>
      <p:sp>
        <p:nvSpPr>
          <p:cNvPr id="246" name="Google Shape;246;g24384a5d104_0_4"/>
          <p:cNvSpPr txBox="1"/>
          <p:nvPr/>
        </p:nvSpPr>
        <p:spPr>
          <a:xfrm>
            <a:off x="1702677" y="1085850"/>
            <a:ext cx="14882700" cy="10773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b="1" lang="en-US" sz="6999">
                <a:solidFill>
                  <a:srgbClr val="7C6CE3"/>
                </a:solidFill>
                <a:latin typeface="Bebas Neue"/>
                <a:ea typeface="Bebas Neue"/>
                <a:cs typeface="Bebas Neue"/>
                <a:sym typeface="Bebas Neue"/>
              </a:rPr>
              <a:t>Performance Evaluation</a:t>
            </a:r>
            <a:endParaRPr/>
          </a:p>
        </p:txBody>
      </p:sp>
      <p:pic>
        <p:nvPicPr>
          <p:cNvPr id="247" name="Google Shape;247;g24384a5d104_0_4"/>
          <p:cNvPicPr preferRelativeResize="0"/>
          <p:nvPr/>
        </p:nvPicPr>
        <p:blipFill>
          <a:blip r:embed="rId3">
            <a:alphaModFix/>
          </a:blip>
          <a:stretch>
            <a:fillRect/>
          </a:stretch>
        </p:blipFill>
        <p:spPr>
          <a:xfrm>
            <a:off x="3871200" y="2467950"/>
            <a:ext cx="9881947" cy="78190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251" name="Shape 251"/>
        <p:cNvGrpSpPr/>
        <p:nvPr/>
      </p:nvGrpSpPr>
      <p:grpSpPr>
        <a:xfrm>
          <a:off x="0" y="0"/>
          <a:ext cx="0" cy="0"/>
          <a:chOff x="0" y="0"/>
          <a:chExt cx="0" cy="0"/>
        </a:xfrm>
      </p:grpSpPr>
      <p:grpSp>
        <p:nvGrpSpPr>
          <p:cNvPr id="252" name="Google Shape;252;g24391878a95_0_76"/>
          <p:cNvGrpSpPr/>
          <p:nvPr/>
        </p:nvGrpSpPr>
        <p:grpSpPr>
          <a:xfrm rot="-5400000">
            <a:off x="-153132" y="1907277"/>
            <a:ext cx="1383304" cy="1210391"/>
            <a:chOff x="0" y="0"/>
            <a:chExt cx="812800" cy="711200"/>
          </a:xfrm>
        </p:grpSpPr>
        <p:sp>
          <p:nvSpPr>
            <p:cNvPr id="253" name="Google Shape;253;g24391878a95_0_76"/>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0ACBA9"/>
            </a:solidFill>
            <a:ln>
              <a:noFill/>
            </a:ln>
          </p:spPr>
        </p:sp>
        <p:sp>
          <p:nvSpPr>
            <p:cNvPr id="254" name="Google Shape;254;g24391878a95_0_76"/>
            <p:cNvSpPr txBox="1"/>
            <p:nvPr/>
          </p:nvSpPr>
          <p:spPr>
            <a:xfrm>
              <a:off x="127000" y="12700"/>
              <a:ext cx="558900" cy="36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5" name="Google Shape;255;g24391878a95_0_76"/>
          <p:cNvGrpSpPr/>
          <p:nvPr/>
        </p:nvGrpSpPr>
        <p:grpSpPr>
          <a:xfrm rot="-5400000">
            <a:off x="-153132" y="4419012"/>
            <a:ext cx="1383304" cy="1210391"/>
            <a:chOff x="0" y="0"/>
            <a:chExt cx="812800" cy="711200"/>
          </a:xfrm>
        </p:grpSpPr>
        <p:sp>
          <p:nvSpPr>
            <p:cNvPr id="256" name="Google Shape;256;g24391878a95_0_76"/>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EF78B4"/>
            </a:solidFill>
            <a:ln>
              <a:noFill/>
            </a:ln>
          </p:spPr>
        </p:sp>
        <p:sp>
          <p:nvSpPr>
            <p:cNvPr id="257" name="Google Shape;257;g24391878a95_0_76"/>
            <p:cNvSpPr txBox="1"/>
            <p:nvPr/>
          </p:nvSpPr>
          <p:spPr>
            <a:xfrm>
              <a:off x="127000" y="12700"/>
              <a:ext cx="558900" cy="36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8" name="Google Shape;258;g24391878a95_0_76"/>
          <p:cNvGrpSpPr/>
          <p:nvPr/>
        </p:nvGrpSpPr>
        <p:grpSpPr>
          <a:xfrm rot="-5400000">
            <a:off x="-153132" y="6930748"/>
            <a:ext cx="1383304" cy="1210391"/>
            <a:chOff x="0" y="0"/>
            <a:chExt cx="812800" cy="711200"/>
          </a:xfrm>
        </p:grpSpPr>
        <p:sp>
          <p:nvSpPr>
            <p:cNvPr id="259" name="Google Shape;259;g24391878a95_0_76"/>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37C9EF"/>
            </a:solidFill>
            <a:ln>
              <a:noFill/>
            </a:ln>
          </p:spPr>
        </p:sp>
        <p:sp>
          <p:nvSpPr>
            <p:cNvPr id="260" name="Google Shape;260;g24391878a95_0_76"/>
            <p:cNvSpPr txBox="1"/>
            <p:nvPr/>
          </p:nvSpPr>
          <p:spPr>
            <a:xfrm>
              <a:off x="127000" y="12700"/>
              <a:ext cx="558900" cy="36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1" name="Google Shape;261;g24391878a95_0_76"/>
          <p:cNvSpPr txBox="1"/>
          <p:nvPr/>
        </p:nvSpPr>
        <p:spPr>
          <a:xfrm>
            <a:off x="3704250" y="3629325"/>
            <a:ext cx="10879500" cy="4806600"/>
          </a:xfrm>
          <a:prstGeom prst="rect">
            <a:avLst/>
          </a:prstGeom>
          <a:noFill/>
          <a:ln>
            <a:noFill/>
          </a:ln>
        </p:spPr>
        <p:txBody>
          <a:bodyPr anchorCtr="0" anchor="t" bIns="91425" lIns="91425" spcFirstLastPara="1" rIns="91425" wrap="square" tIns="91425">
            <a:spAutoFit/>
          </a:bodyPr>
          <a:lstStyle/>
          <a:p>
            <a:pPr indent="0" lvl="0" marL="0" rtl="0" algn="ctr">
              <a:lnSpc>
                <a:spcPct val="111001"/>
              </a:lnSpc>
              <a:spcBef>
                <a:spcPts val="0"/>
              </a:spcBef>
              <a:spcAft>
                <a:spcPts val="0"/>
              </a:spcAft>
              <a:buNone/>
            </a:pPr>
            <a:r>
              <a:rPr b="1" lang="en-US" sz="6999">
                <a:solidFill>
                  <a:srgbClr val="7C6CE3"/>
                </a:solidFill>
                <a:latin typeface="Bebas Neue"/>
                <a:ea typeface="Bebas Neue"/>
                <a:cs typeface="Bebas Neue"/>
                <a:sym typeface="Bebas Neue"/>
              </a:rPr>
              <a:t>From </a:t>
            </a:r>
            <a:r>
              <a:rPr b="1" lang="en-US" sz="6999">
                <a:solidFill>
                  <a:srgbClr val="7C6CE3"/>
                </a:solidFill>
                <a:latin typeface="Bebas Neue"/>
                <a:ea typeface="Bebas Neue"/>
                <a:cs typeface="Bebas Neue"/>
                <a:sym typeface="Bebas Neue"/>
              </a:rPr>
              <a:t>NUmbers to the Real World Application</a:t>
            </a:r>
            <a:endParaRPr b="1" sz="6999">
              <a:solidFill>
                <a:srgbClr val="7C6CE3"/>
              </a:solidFill>
              <a:latin typeface="Bebas Neue"/>
              <a:ea typeface="Bebas Neue"/>
              <a:cs typeface="Bebas Neue"/>
              <a:sym typeface="Bebas Neue"/>
            </a:endParaRPr>
          </a:p>
          <a:p>
            <a:pPr indent="0" lvl="0" marL="0" rtl="0" algn="ctr">
              <a:lnSpc>
                <a:spcPct val="111001"/>
              </a:lnSpc>
              <a:spcBef>
                <a:spcPts val="0"/>
              </a:spcBef>
              <a:spcAft>
                <a:spcPts val="0"/>
              </a:spcAft>
              <a:buNone/>
            </a:pPr>
            <a:r>
              <a:rPr b="1" lang="en-US" sz="4500">
                <a:solidFill>
                  <a:srgbClr val="7C6CE3"/>
                </a:solidFill>
                <a:latin typeface="Bebas Neue"/>
                <a:ea typeface="Bebas Neue"/>
                <a:cs typeface="Bebas Neue"/>
                <a:sym typeface="Bebas Neue"/>
              </a:rPr>
              <a:t>“Does our client understand these numbers?”</a:t>
            </a:r>
            <a:endParaRPr b="1" sz="4500">
              <a:solidFill>
                <a:srgbClr val="7C6CE3"/>
              </a:solidFill>
              <a:latin typeface="Bebas Neue"/>
              <a:ea typeface="Bebas Neue"/>
              <a:cs typeface="Bebas Neue"/>
              <a:sym typeface="Bebas Neue"/>
            </a:endParaRPr>
          </a:p>
          <a:p>
            <a:pPr indent="0" lvl="0" marL="0" rtl="0" algn="ctr">
              <a:lnSpc>
                <a:spcPct val="111001"/>
              </a:lnSpc>
              <a:spcBef>
                <a:spcPts val="0"/>
              </a:spcBef>
              <a:spcAft>
                <a:spcPts val="0"/>
              </a:spcAft>
              <a:buClr>
                <a:schemeClr val="dk1"/>
              </a:buClr>
              <a:buSzPts val="1100"/>
              <a:buFont typeface="Arial"/>
              <a:buNone/>
            </a:pPr>
            <a:r>
              <a:rPr b="1" lang="en-US" sz="4500">
                <a:solidFill>
                  <a:srgbClr val="7C6CE3"/>
                </a:solidFill>
                <a:latin typeface="Bebas Neue"/>
                <a:ea typeface="Bebas Neue"/>
                <a:cs typeface="Bebas Neue"/>
                <a:sym typeface="Bebas Neue"/>
              </a:rPr>
              <a:t>“What we can tell them?”</a:t>
            </a:r>
            <a:endParaRPr b="1" sz="4500">
              <a:solidFill>
                <a:srgbClr val="7C6CE3"/>
              </a:solidFill>
              <a:latin typeface="Bebas Neue"/>
              <a:ea typeface="Bebas Neue"/>
              <a:cs typeface="Bebas Neue"/>
              <a:sym typeface="Bebas Neue"/>
            </a:endParaRPr>
          </a:p>
          <a:p>
            <a:pPr indent="0" lvl="0" marL="0" rtl="0" algn="ctr">
              <a:lnSpc>
                <a:spcPct val="111001"/>
              </a:lnSpc>
              <a:spcBef>
                <a:spcPts val="0"/>
              </a:spcBef>
              <a:spcAft>
                <a:spcPts val="0"/>
              </a:spcAft>
              <a:buNone/>
            </a:pPr>
            <a:r>
              <a:t/>
            </a:r>
            <a:endParaRPr b="1" sz="4500">
              <a:solidFill>
                <a:srgbClr val="7C6CE3"/>
              </a:solidFill>
              <a:latin typeface="Bebas Neue"/>
              <a:ea typeface="Bebas Neue"/>
              <a:cs typeface="Bebas Neue"/>
              <a:sym typeface="Bebas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265" name="Shape 265"/>
        <p:cNvGrpSpPr/>
        <p:nvPr/>
      </p:nvGrpSpPr>
      <p:grpSpPr>
        <a:xfrm>
          <a:off x="0" y="0"/>
          <a:ext cx="0" cy="0"/>
          <a:chOff x="0" y="0"/>
          <a:chExt cx="0" cy="0"/>
        </a:xfrm>
      </p:grpSpPr>
      <p:sp>
        <p:nvSpPr>
          <p:cNvPr id="266" name="Google Shape;266;g241ab8ff7b2_0_53"/>
          <p:cNvSpPr txBox="1"/>
          <p:nvPr/>
        </p:nvSpPr>
        <p:spPr>
          <a:xfrm>
            <a:off x="1702677" y="1085850"/>
            <a:ext cx="14882700" cy="10773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b="1" lang="en-US" sz="6999">
                <a:solidFill>
                  <a:srgbClr val="7C6CE3"/>
                </a:solidFill>
                <a:latin typeface="Bebas Neue"/>
                <a:ea typeface="Bebas Neue"/>
                <a:cs typeface="Bebas Neue"/>
                <a:sym typeface="Bebas Neue"/>
              </a:rPr>
              <a:t>Random forest</a:t>
            </a:r>
            <a:endParaRPr/>
          </a:p>
        </p:txBody>
      </p:sp>
      <p:sp>
        <p:nvSpPr>
          <p:cNvPr id="267" name="Google Shape;267;g241ab8ff7b2_0_53"/>
          <p:cNvSpPr txBox="1"/>
          <p:nvPr/>
        </p:nvSpPr>
        <p:spPr>
          <a:xfrm>
            <a:off x="2026525" y="5988475"/>
            <a:ext cx="13753500" cy="27705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We will used Random Forest Classification method to predict potential targeted customer for different kind of promotion.</a:t>
            </a:r>
            <a:endParaRPr sz="2800">
              <a:solidFill>
                <a:schemeClr val="dk1"/>
              </a:solidFill>
              <a:latin typeface="Source Sans Pro"/>
              <a:ea typeface="Source Sans Pro"/>
              <a:cs typeface="Source Sans Pro"/>
              <a:sym typeface="Source Sans Pro"/>
            </a:endParaRPr>
          </a:p>
          <a:p>
            <a:pPr indent="-406400" lvl="0" marL="457200" rtl="0" algn="l">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The test accuracy provides us a percentage of chance that our prediction is correct or not. </a:t>
            </a:r>
            <a:endParaRPr sz="2800">
              <a:solidFill>
                <a:schemeClr val="dk1"/>
              </a:solidFill>
              <a:latin typeface="Source Sans Pro"/>
              <a:ea typeface="Source Sans Pro"/>
              <a:cs typeface="Source Sans Pro"/>
              <a:sym typeface="Source Sans Pro"/>
            </a:endParaRPr>
          </a:p>
          <a:p>
            <a:pPr indent="-406400" lvl="0" marL="457200" rtl="0" algn="l">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For example, if we need to predict 1000 customers, and find out whether they are more likely to spend the max on wine, we will be able to 822 customers correctly.</a:t>
            </a:r>
            <a:endParaRPr sz="2800">
              <a:solidFill>
                <a:schemeClr val="dk1"/>
              </a:solidFill>
              <a:latin typeface="Source Sans Pro"/>
              <a:ea typeface="Source Sans Pro"/>
              <a:cs typeface="Source Sans Pro"/>
              <a:sym typeface="Source Sans Pro"/>
            </a:endParaRPr>
          </a:p>
        </p:txBody>
      </p:sp>
      <p:graphicFrame>
        <p:nvGraphicFramePr>
          <p:cNvPr id="268" name="Google Shape;268;g241ab8ff7b2_0_53"/>
          <p:cNvGraphicFramePr/>
          <p:nvPr/>
        </p:nvGraphicFramePr>
        <p:xfrm>
          <a:off x="5207875" y="2762250"/>
          <a:ext cx="3000000" cy="3000000"/>
        </p:xfrm>
        <a:graphic>
          <a:graphicData uri="http://schemas.openxmlformats.org/drawingml/2006/table">
            <a:tbl>
              <a:tblPr>
                <a:noFill/>
                <a:tableStyleId>{ECC2CE4F-4A36-4450-9D64-1EC7875D1301}</a:tableStyleId>
              </a:tblPr>
              <a:tblGrid>
                <a:gridCol w="1485900"/>
                <a:gridCol w="1009650"/>
                <a:gridCol w="2514600"/>
                <a:gridCol w="2057400"/>
              </a:tblGrid>
              <a:tr h="381000">
                <a:tc gridSpan="2" rowSpan="2">
                  <a:txBody>
                    <a:bodyPr/>
                    <a:lstStyle/>
                    <a:p>
                      <a:pPr indent="0" lvl="0" marL="0" rtl="0" algn="l">
                        <a:spcBef>
                          <a:spcPts val="0"/>
                        </a:spcBef>
                        <a:spcAft>
                          <a:spcPts val="0"/>
                        </a:spcAft>
                        <a:buNone/>
                      </a:pPr>
                      <a:r>
                        <a:t/>
                      </a:r>
                      <a:endParaRPr sz="2800"/>
                    </a:p>
                  </a:txBody>
                  <a:tcPr marT="91425" marB="91425" marR="91425" marL="91425">
                    <a:solidFill>
                      <a:srgbClr val="918AE7"/>
                    </a:solidFill>
                  </a:tcPr>
                </a:tc>
                <a:tc rowSpan="2" hMerge="1"/>
                <a:tc gridSpan="2">
                  <a:txBody>
                    <a:bodyPr/>
                    <a:lstStyle/>
                    <a:p>
                      <a:pPr indent="0" lvl="0" marL="0" rtl="0" algn="l">
                        <a:spcBef>
                          <a:spcPts val="0"/>
                        </a:spcBef>
                        <a:spcAft>
                          <a:spcPts val="0"/>
                        </a:spcAft>
                        <a:buNone/>
                      </a:pPr>
                      <a:r>
                        <a:rPr lang="en-US" sz="2800">
                          <a:solidFill>
                            <a:schemeClr val="lt1"/>
                          </a:solidFill>
                        </a:rPr>
                        <a:t>Predicted</a:t>
                      </a:r>
                      <a:endParaRPr sz="2800">
                        <a:solidFill>
                          <a:schemeClr val="lt1"/>
                        </a:solidFill>
                      </a:endParaRPr>
                    </a:p>
                  </a:txBody>
                  <a:tcPr marT="91425" marB="91425" marR="91425" marL="91425">
                    <a:solidFill>
                      <a:srgbClr val="918AE7"/>
                    </a:solidFill>
                  </a:tcPr>
                </a:tc>
                <a:tc hMerge="1"/>
              </a:tr>
              <a:tr h="381000">
                <a:tc gridSpan="2" vMerge="1"/>
                <a:tc hMerge="1" vMerge="1"/>
                <a:tc>
                  <a:txBody>
                    <a:bodyPr/>
                    <a:lstStyle/>
                    <a:p>
                      <a:pPr indent="0" lvl="0" marL="0" rtl="0" algn="l">
                        <a:spcBef>
                          <a:spcPts val="0"/>
                        </a:spcBef>
                        <a:spcAft>
                          <a:spcPts val="0"/>
                        </a:spcAft>
                        <a:buNone/>
                      </a:pPr>
                      <a:r>
                        <a:rPr lang="en-US" sz="2800">
                          <a:solidFill>
                            <a:schemeClr val="lt1"/>
                          </a:solidFill>
                        </a:rPr>
                        <a:t>No</a:t>
                      </a:r>
                      <a:endParaRPr sz="2800">
                        <a:solidFill>
                          <a:schemeClr val="lt1"/>
                        </a:solidFill>
                      </a:endParaRPr>
                    </a:p>
                  </a:txBody>
                  <a:tcPr marT="91425" marB="91425" marR="91425" marL="91425">
                    <a:solidFill>
                      <a:srgbClr val="918AE7"/>
                    </a:solidFill>
                  </a:tcPr>
                </a:tc>
                <a:tc>
                  <a:txBody>
                    <a:bodyPr/>
                    <a:lstStyle/>
                    <a:p>
                      <a:pPr indent="0" lvl="0" marL="0" rtl="0" algn="l">
                        <a:spcBef>
                          <a:spcPts val="0"/>
                        </a:spcBef>
                        <a:spcAft>
                          <a:spcPts val="0"/>
                        </a:spcAft>
                        <a:buNone/>
                      </a:pPr>
                      <a:r>
                        <a:rPr lang="en-US" sz="2800">
                          <a:solidFill>
                            <a:schemeClr val="lt1"/>
                          </a:solidFill>
                        </a:rPr>
                        <a:t>Yes</a:t>
                      </a:r>
                      <a:endParaRPr sz="2800">
                        <a:solidFill>
                          <a:schemeClr val="lt1"/>
                        </a:solidFill>
                      </a:endParaRPr>
                    </a:p>
                  </a:txBody>
                  <a:tcPr marT="91425" marB="91425" marR="91425" marL="91425">
                    <a:solidFill>
                      <a:srgbClr val="918AE7"/>
                    </a:solidFill>
                  </a:tcPr>
                </a:tc>
              </a:tr>
              <a:tr h="381000">
                <a:tc rowSpan="2">
                  <a:txBody>
                    <a:bodyPr/>
                    <a:lstStyle/>
                    <a:p>
                      <a:pPr indent="0" lvl="0" marL="0" rtl="0" algn="l">
                        <a:spcBef>
                          <a:spcPts val="0"/>
                        </a:spcBef>
                        <a:spcAft>
                          <a:spcPts val="0"/>
                        </a:spcAft>
                        <a:buNone/>
                      </a:pPr>
                      <a:r>
                        <a:rPr lang="en-US" sz="2800">
                          <a:solidFill>
                            <a:schemeClr val="lt1"/>
                          </a:solidFill>
                        </a:rPr>
                        <a:t>Actual</a:t>
                      </a:r>
                      <a:endParaRPr sz="2800">
                        <a:solidFill>
                          <a:schemeClr val="lt1"/>
                        </a:solidFill>
                      </a:endParaRPr>
                    </a:p>
                  </a:txBody>
                  <a:tcPr marT="91425" marB="91425" marR="91425" marL="91425">
                    <a:solidFill>
                      <a:srgbClr val="918AE7"/>
                    </a:solidFill>
                  </a:tcPr>
                </a:tc>
                <a:tc>
                  <a:txBody>
                    <a:bodyPr/>
                    <a:lstStyle/>
                    <a:p>
                      <a:pPr indent="0" lvl="0" marL="0" rtl="0" algn="l">
                        <a:spcBef>
                          <a:spcPts val="0"/>
                        </a:spcBef>
                        <a:spcAft>
                          <a:spcPts val="0"/>
                        </a:spcAft>
                        <a:buNone/>
                      </a:pPr>
                      <a:r>
                        <a:rPr lang="en-US" sz="2800">
                          <a:solidFill>
                            <a:schemeClr val="lt1"/>
                          </a:solidFill>
                        </a:rPr>
                        <a:t>No</a:t>
                      </a:r>
                      <a:endParaRPr sz="2800">
                        <a:solidFill>
                          <a:schemeClr val="lt1"/>
                        </a:solidFill>
                      </a:endParaRPr>
                    </a:p>
                  </a:txBody>
                  <a:tcPr marT="91425" marB="91425" marR="91425" marL="91425">
                    <a:solidFill>
                      <a:srgbClr val="918AE7"/>
                    </a:solidFill>
                  </a:tcPr>
                </a:tc>
                <a:tc>
                  <a:txBody>
                    <a:bodyPr/>
                    <a:lstStyle/>
                    <a:p>
                      <a:pPr indent="0" lvl="0" marL="0" rtl="0" algn="l">
                        <a:spcBef>
                          <a:spcPts val="0"/>
                        </a:spcBef>
                        <a:spcAft>
                          <a:spcPts val="0"/>
                        </a:spcAft>
                        <a:buNone/>
                      </a:pPr>
                      <a:r>
                        <a:rPr lang="en-US" sz="2800"/>
                        <a:t>154</a:t>
                      </a:r>
                      <a:endParaRPr sz="2800"/>
                    </a:p>
                  </a:txBody>
                  <a:tcPr marT="91425" marB="91425" marR="91425" marL="91425">
                    <a:solidFill>
                      <a:srgbClr val="CFE2F3"/>
                    </a:solidFill>
                  </a:tcPr>
                </a:tc>
                <a:tc>
                  <a:txBody>
                    <a:bodyPr/>
                    <a:lstStyle/>
                    <a:p>
                      <a:pPr indent="0" lvl="0" marL="0" rtl="0" algn="l">
                        <a:spcBef>
                          <a:spcPts val="0"/>
                        </a:spcBef>
                        <a:spcAft>
                          <a:spcPts val="0"/>
                        </a:spcAft>
                        <a:buNone/>
                      </a:pPr>
                      <a:r>
                        <a:rPr lang="en-US" sz="2800"/>
                        <a:t>85</a:t>
                      </a:r>
                      <a:endParaRPr sz="2800"/>
                    </a:p>
                  </a:txBody>
                  <a:tcPr marT="91425" marB="91425" marR="91425" marL="91425">
                    <a:solidFill>
                      <a:srgbClr val="CFE2F3"/>
                    </a:solidFill>
                  </a:tcPr>
                </a:tc>
              </a:tr>
              <a:tr h="381000">
                <a:tc vMerge="1"/>
                <a:tc>
                  <a:txBody>
                    <a:bodyPr/>
                    <a:lstStyle/>
                    <a:p>
                      <a:pPr indent="0" lvl="0" marL="0" rtl="0" algn="l">
                        <a:spcBef>
                          <a:spcPts val="0"/>
                        </a:spcBef>
                        <a:spcAft>
                          <a:spcPts val="0"/>
                        </a:spcAft>
                        <a:buNone/>
                      </a:pPr>
                      <a:r>
                        <a:rPr lang="en-US" sz="2800">
                          <a:solidFill>
                            <a:schemeClr val="lt1"/>
                          </a:solidFill>
                        </a:rPr>
                        <a:t>Yes</a:t>
                      </a:r>
                      <a:endParaRPr sz="2800">
                        <a:solidFill>
                          <a:schemeClr val="lt1"/>
                        </a:solidFill>
                      </a:endParaRPr>
                    </a:p>
                  </a:txBody>
                  <a:tcPr marT="91425" marB="91425" marR="91425" marL="91425">
                    <a:solidFill>
                      <a:srgbClr val="918AE7"/>
                    </a:solidFill>
                  </a:tcPr>
                </a:tc>
                <a:tc>
                  <a:txBody>
                    <a:bodyPr/>
                    <a:lstStyle/>
                    <a:p>
                      <a:pPr indent="0" lvl="0" marL="0" rtl="0" algn="l">
                        <a:spcBef>
                          <a:spcPts val="0"/>
                        </a:spcBef>
                        <a:spcAft>
                          <a:spcPts val="0"/>
                        </a:spcAft>
                        <a:buNone/>
                      </a:pPr>
                      <a:r>
                        <a:rPr lang="en-US" sz="2800"/>
                        <a:t>55</a:t>
                      </a:r>
                      <a:endParaRPr sz="2800"/>
                    </a:p>
                  </a:txBody>
                  <a:tcPr marT="91425" marB="91425" marR="91425" marL="91425">
                    <a:solidFill>
                      <a:srgbClr val="CFE2F3"/>
                    </a:solidFill>
                  </a:tcPr>
                </a:tc>
                <a:tc>
                  <a:txBody>
                    <a:bodyPr/>
                    <a:lstStyle/>
                    <a:p>
                      <a:pPr indent="0" lvl="0" marL="0" rtl="0" algn="l">
                        <a:spcBef>
                          <a:spcPts val="0"/>
                        </a:spcBef>
                        <a:spcAft>
                          <a:spcPts val="0"/>
                        </a:spcAft>
                        <a:buNone/>
                      </a:pPr>
                      <a:r>
                        <a:rPr lang="en-US" sz="2800"/>
                        <a:t>494</a:t>
                      </a:r>
                      <a:endParaRPr sz="2800"/>
                    </a:p>
                  </a:txBody>
                  <a:tcPr marT="91425" marB="91425" marR="91425" marL="91425">
                    <a:solidFill>
                      <a:srgbClr val="CFE2F3"/>
                    </a:solidFill>
                  </a:tcPr>
                </a:tc>
              </a:tr>
            </a:tbl>
          </a:graphicData>
        </a:graphic>
      </p:graphicFrame>
      <p:grpSp>
        <p:nvGrpSpPr>
          <p:cNvPr id="269" name="Google Shape;269;g241ab8ff7b2_0_53"/>
          <p:cNvGrpSpPr/>
          <p:nvPr/>
        </p:nvGrpSpPr>
        <p:grpSpPr>
          <a:xfrm rot="-5400000">
            <a:off x="8150685" y="2112133"/>
            <a:ext cx="20140265" cy="2052849"/>
            <a:chOff x="6026" y="6930"/>
            <a:chExt cx="26853687" cy="2737131"/>
          </a:xfrm>
        </p:grpSpPr>
        <p:sp>
          <p:nvSpPr>
            <p:cNvPr id="270" name="Google Shape;270;g241ab8ff7b2_0_53"/>
            <p:cNvSpPr/>
            <p:nvPr/>
          </p:nvSpPr>
          <p:spPr>
            <a:xfrm rot="5420341">
              <a:off x="5387850" y="42428"/>
              <a:ext cx="2670950" cy="268292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C6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241ab8ff7b2_0_53"/>
            <p:cNvSpPr/>
            <p:nvPr/>
          </p:nvSpPr>
          <p:spPr>
            <a:xfrm rot="5420341">
              <a:off x="16123365" y="42428"/>
              <a:ext cx="2670950" cy="268292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C6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241ab8ff7b2_0_53"/>
            <p:cNvSpPr/>
            <p:nvPr/>
          </p:nvSpPr>
          <p:spPr>
            <a:xfrm rot="5420341">
              <a:off x="21490920" y="42428"/>
              <a:ext cx="2670950" cy="268292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78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241ab8ff7b2_0_53"/>
            <p:cNvSpPr/>
            <p:nvPr/>
          </p:nvSpPr>
          <p:spPr>
            <a:xfrm rot="5420341">
              <a:off x="2703871" y="25643"/>
              <a:ext cx="2670950" cy="268292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78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241ab8ff7b2_0_53"/>
            <p:cNvSpPr/>
            <p:nvPr/>
          </p:nvSpPr>
          <p:spPr>
            <a:xfrm rot="5420341">
              <a:off x="13439385" y="25643"/>
              <a:ext cx="2670950" cy="268292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78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241ab8ff7b2_0_53"/>
            <p:cNvSpPr/>
            <p:nvPr/>
          </p:nvSpPr>
          <p:spPr>
            <a:xfrm rot="5420341">
              <a:off x="8071830" y="59212"/>
              <a:ext cx="2670950" cy="268292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78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241ab8ff7b2_0_53"/>
            <p:cNvSpPr/>
            <p:nvPr/>
          </p:nvSpPr>
          <p:spPr>
            <a:xfrm rot="5420341">
              <a:off x="18807344" y="59212"/>
              <a:ext cx="2670950" cy="268292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78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241ab8ff7b2_0_53"/>
            <p:cNvSpPr/>
            <p:nvPr/>
          </p:nvSpPr>
          <p:spPr>
            <a:xfrm rot="5420341">
              <a:off x="24174899" y="59212"/>
              <a:ext cx="2670950" cy="268292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78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241ab8ff7b2_0_53"/>
            <p:cNvSpPr/>
            <p:nvPr/>
          </p:nvSpPr>
          <p:spPr>
            <a:xfrm rot="5420341">
              <a:off x="19891" y="8859"/>
              <a:ext cx="2670950" cy="268292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78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241ab8ff7b2_0_53"/>
            <p:cNvSpPr/>
            <p:nvPr/>
          </p:nvSpPr>
          <p:spPr>
            <a:xfrm rot="5420341">
              <a:off x="10755406" y="8859"/>
              <a:ext cx="2670950" cy="268292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C6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g241ab8ff7b2_0_53"/>
          <p:cNvGrpSpPr/>
          <p:nvPr/>
        </p:nvGrpSpPr>
        <p:grpSpPr>
          <a:xfrm rot="-5400000">
            <a:off x="-10002915" y="2954933"/>
            <a:ext cx="20140265" cy="2052849"/>
            <a:chOff x="6026" y="6930"/>
            <a:chExt cx="26853687" cy="2737131"/>
          </a:xfrm>
        </p:grpSpPr>
        <p:sp>
          <p:nvSpPr>
            <p:cNvPr id="281" name="Google Shape;281;g241ab8ff7b2_0_53"/>
            <p:cNvSpPr/>
            <p:nvPr/>
          </p:nvSpPr>
          <p:spPr>
            <a:xfrm rot="5420341">
              <a:off x="5387850" y="42428"/>
              <a:ext cx="2670950" cy="268292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C6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241ab8ff7b2_0_53"/>
            <p:cNvSpPr/>
            <p:nvPr/>
          </p:nvSpPr>
          <p:spPr>
            <a:xfrm rot="5420341">
              <a:off x="16123365" y="42428"/>
              <a:ext cx="2670950" cy="268292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C6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241ab8ff7b2_0_53"/>
            <p:cNvSpPr/>
            <p:nvPr/>
          </p:nvSpPr>
          <p:spPr>
            <a:xfrm rot="5420341">
              <a:off x="21490920" y="42428"/>
              <a:ext cx="2670950" cy="268292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78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241ab8ff7b2_0_53"/>
            <p:cNvSpPr/>
            <p:nvPr/>
          </p:nvSpPr>
          <p:spPr>
            <a:xfrm rot="5420341">
              <a:off x="2703871" y="25643"/>
              <a:ext cx="2670950" cy="268292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78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241ab8ff7b2_0_53"/>
            <p:cNvSpPr/>
            <p:nvPr/>
          </p:nvSpPr>
          <p:spPr>
            <a:xfrm rot="5420341">
              <a:off x="13439385" y="25643"/>
              <a:ext cx="2670950" cy="268292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78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241ab8ff7b2_0_53"/>
            <p:cNvSpPr/>
            <p:nvPr/>
          </p:nvSpPr>
          <p:spPr>
            <a:xfrm rot="5420341">
              <a:off x="8071830" y="59212"/>
              <a:ext cx="2670950" cy="268292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78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241ab8ff7b2_0_53"/>
            <p:cNvSpPr/>
            <p:nvPr/>
          </p:nvSpPr>
          <p:spPr>
            <a:xfrm rot="5420341">
              <a:off x="18807344" y="59212"/>
              <a:ext cx="2670950" cy="268292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78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241ab8ff7b2_0_53"/>
            <p:cNvSpPr/>
            <p:nvPr/>
          </p:nvSpPr>
          <p:spPr>
            <a:xfrm rot="5420341">
              <a:off x="24174899" y="59212"/>
              <a:ext cx="2670950" cy="268292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78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241ab8ff7b2_0_53"/>
            <p:cNvSpPr/>
            <p:nvPr/>
          </p:nvSpPr>
          <p:spPr>
            <a:xfrm rot="5420341">
              <a:off x="19891" y="8859"/>
              <a:ext cx="2670950" cy="268292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78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241ab8ff7b2_0_53"/>
            <p:cNvSpPr/>
            <p:nvPr/>
          </p:nvSpPr>
          <p:spPr>
            <a:xfrm rot="5420341">
              <a:off x="10755406" y="8859"/>
              <a:ext cx="2670950" cy="268292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C6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294" name="Shape 294"/>
        <p:cNvGrpSpPr/>
        <p:nvPr/>
      </p:nvGrpSpPr>
      <p:grpSpPr>
        <a:xfrm>
          <a:off x="0" y="0"/>
          <a:ext cx="0" cy="0"/>
          <a:chOff x="0" y="0"/>
          <a:chExt cx="0" cy="0"/>
        </a:xfrm>
      </p:grpSpPr>
      <p:sp>
        <p:nvSpPr>
          <p:cNvPr id="295" name="Google Shape;295;g241ab8ff7b2_0_41"/>
          <p:cNvSpPr txBox="1"/>
          <p:nvPr/>
        </p:nvSpPr>
        <p:spPr>
          <a:xfrm>
            <a:off x="1702677" y="1085850"/>
            <a:ext cx="14882700" cy="10773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b="1" lang="en-US" sz="6999">
                <a:solidFill>
                  <a:srgbClr val="7C6CE3"/>
                </a:solidFill>
                <a:latin typeface="Bebas Neue"/>
                <a:ea typeface="Bebas Neue"/>
                <a:cs typeface="Bebas Neue"/>
                <a:sym typeface="Bebas Neue"/>
              </a:rPr>
              <a:t>Regression Tree</a:t>
            </a:r>
            <a:endParaRPr/>
          </a:p>
        </p:txBody>
      </p:sp>
      <p:pic>
        <p:nvPicPr>
          <p:cNvPr id="296" name="Google Shape;296;g241ab8ff7b2_0_41"/>
          <p:cNvPicPr preferRelativeResize="0"/>
          <p:nvPr/>
        </p:nvPicPr>
        <p:blipFill>
          <a:blip r:embed="rId3">
            <a:alphaModFix/>
          </a:blip>
          <a:stretch>
            <a:fillRect/>
          </a:stretch>
        </p:blipFill>
        <p:spPr>
          <a:xfrm>
            <a:off x="0" y="3286225"/>
            <a:ext cx="9479501" cy="5771951"/>
          </a:xfrm>
          <a:prstGeom prst="rect">
            <a:avLst/>
          </a:prstGeom>
          <a:noFill/>
          <a:ln>
            <a:noFill/>
          </a:ln>
        </p:spPr>
      </p:pic>
      <p:sp>
        <p:nvSpPr>
          <p:cNvPr id="297" name="Google Shape;297;g241ab8ff7b2_0_41"/>
          <p:cNvSpPr txBox="1"/>
          <p:nvPr/>
        </p:nvSpPr>
        <p:spPr>
          <a:xfrm>
            <a:off x="9479500" y="2628925"/>
            <a:ext cx="8742300" cy="72960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Customers with annual Income  less than $30359.5 are less likely to spent most on wine. </a:t>
            </a:r>
            <a:endParaRPr sz="2800">
              <a:solidFill>
                <a:schemeClr val="dk1"/>
              </a:solidFill>
              <a:latin typeface="Source Sans Pro"/>
              <a:ea typeface="Source Sans Pro"/>
              <a:cs typeface="Source Sans Pro"/>
              <a:sym typeface="Source Sans Pro"/>
            </a:endParaRPr>
          </a:p>
          <a:p>
            <a:pPr indent="-406400" lvl="0" marL="457200" rtl="0" algn="l">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For Customers with annual income greater than $30359.5:</a:t>
            </a:r>
            <a:endParaRPr sz="2800">
              <a:solidFill>
                <a:schemeClr val="dk1"/>
              </a:solidFill>
              <a:latin typeface="Source Sans Pro"/>
              <a:ea typeface="Source Sans Pro"/>
              <a:cs typeface="Source Sans Pro"/>
              <a:sym typeface="Source Sans Pro"/>
            </a:endParaRPr>
          </a:p>
          <a:p>
            <a:pPr indent="-406400" lvl="1" marL="914400" rtl="0" algn="l">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Those have teenagers at home are more likely to buy wine</a:t>
            </a:r>
            <a:endParaRPr sz="2800">
              <a:solidFill>
                <a:schemeClr val="dk1"/>
              </a:solidFill>
              <a:latin typeface="Source Sans Pro"/>
              <a:ea typeface="Source Sans Pro"/>
              <a:cs typeface="Source Sans Pro"/>
              <a:sym typeface="Source Sans Pro"/>
            </a:endParaRPr>
          </a:p>
          <a:p>
            <a:pPr indent="-406400" lvl="1" marL="914400" rtl="0" algn="l">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Those don’t have teenagers at home, with education level of basic, master or PhD are more likely to buy wine</a:t>
            </a:r>
            <a:endParaRPr sz="2800">
              <a:solidFill>
                <a:schemeClr val="dk1"/>
              </a:solidFill>
              <a:latin typeface="Source Sans Pro"/>
              <a:ea typeface="Source Sans Pro"/>
              <a:cs typeface="Source Sans Pro"/>
              <a:sym typeface="Source Sans Pro"/>
            </a:endParaRPr>
          </a:p>
          <a:p>
            <a:pPr indent="-406400" lvl="0" marL="457200" rtl="0" algn="l">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For Customers with annual income greater than $30359.5, no teenagers at home, education level of 2n cycle and graduation:</a:t>
            </a:r>
            <a:endParaRPr sz="2800">
              <a:solidFill>
                <a:schemeClr val="dk1"/>
              </a:solidFill>
              <a:latin typeface="Source Sans Pro"/>
              <a:ea typeface="Source Sans Pro"/>
              <a:cs typeface="Source Sans Pro"/>
              <a:sym typeface="Source Sans Pro"/>
            </a:endParaRPr>
          </a:p>
          <a:p>
            <a:pPr indent="-406400" lvl="1" marL="914400" rtl="0" algn="l">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Those annual income less than $47869.5 are less likely to buy wine</a:t>
            </a:r>
            <a:endParaRPr sz="2800">
              <a:solidFill>
                <a:schemeClr val="dk1"/>
              </a:solidFill>
              <a:latin typeface="Source Sans Pro"/>
              <a:ea typeface="Source Sans Pro"/>
              <a:cs typeface="Source Sans Pro"/>
              <a:sym typeface="Source Sans Pro"/>
            </a:endParaRPr>
          </a:p>
          <a:p>
            <a:pPr indent="-406400" lvl="1" marL="914400" rtl="0" algn="l">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Those annual income greater than $47869.5 are more likely to buy wine</a:t>
            </a:r>
            <a:endParaRPr sz="2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301" name="Shape 301"/>
        <p:cNvGrpSpPr/>
        <p:nvPr/>
      </p:nvGrpSpPr>
      <p:grpSpPr>
        <a:xfrm>
          <a:off x="0" y="0"/>
          <a:ext cx="0" cy="0"/>
          <a:chOff x="0" y="0"/>
          <a:chExt cx="0" cy="0"/>
        </a:xfrm>
      </p:grpSpPr>
      <p:sp>
        <p:nvSpPr>
          <p:cNvPr id="302" name="Google Shape;302;g241ab8ff7b2_0_37"/>
          <p:cNvSpPr txBox="1"/>
          <p:nvPr/>
        </p:nvSpPr>
        <p:spPr>
          <a:xfrm>
            <a:off x="1702677" y="1085850"/>
            <a:ext cx="14882700" cy="10773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b="1" lang="en-US" sz="6999">
                <a:solidFill>
                  <a:srgbClr val="7C6CE3"/>
                </a:solidFill>
                <a:latin typeface="Bebas Neue"/>
                <a:ea typeface="Bebas Neue"/>
                <a:cs typeface="Bebas Neue"/>
                <a:sym typeface="Bebas Neue"/>
              </a:rPr>
              <a:t>Naive Bayes </a:t>
            </a:r>
            <a:endParaRPr/>
          </a:p>
        </p:txBody>
      </p:sp>
      <p:sp>
        <p:nvSpPr>
          <p:cNvPr id="303" name="Google Shape;303;g241ab8ff7b2_0_37"/>
          <p:cNvSpPr txBox="1"/>
          <p:nvPr/>
        </p:nvSpPr>
        <p:spPr>
          <a:xfrm>
            <a:off x="9386700" y="2410375"/>
            <a:ext cx="8901300" cy="79425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Source Sans Pro"/>
              <a:buChar char="●"/>
            </a:pPr>
            <a:r>
              <a:rPr lang="en-US" sz="2800">
                <a:latin typeface="Source Sans Pro"/>
                <a:ea typeface="Source Sans Pro"/>
                <a:cs typeface="Source Sans Pro"/>
                <a:sym typeface="Source Sans Pro"/>
              </a:rPr>
              <a:t>Among all the </a:t>
            </a:r>
            <a:r>
              <a:rPr lang="en-US" sz="2800">
                <a:latin typeface="Source Sans Pro"/>
                <a:ea typeface="Source Sans Pro"/>
                <a:cs typeface="Source Sans Pro"/>
                <a:sym typeface="Source Sans Pro"/>
              </a:rPr>
              <a:t>customer</a:t>
            </a:r>
            <a:r>
              <a:rPr lang="en-US" sz="2800">
                <a:latin typeface="Source Sans Pro"/>
                <a:ea typeface="Source Sans Pro"/>
                <a:cs typeface="Source Sans Pro"/>
                <a:sym typeface="Source Sans Pro"/>
              </a:rPr>
              <a:t> whose education background is 2n cycle, they are more likely to spend the max on wine, by comparing 0.15 and 0.57. </a:t>
            </a:r>
            <a:endParaRPr sz="2800">
              <a:latin typeface="Source Sans Pro"/>
              <a:ea typeface="Source Sans Pro"/>
              <a:cs typeface="Source Sans Pro"/>
              <a:sym typeface="Source Sans Pro"/>
            </a:endParaRPr>
          </a:p>
          <a:p>
            <a:pPr indent="-406400" lvl="0" marL="457200" rtl="0" algn="l">
              <a:spcBef>
                <a:spcPts val="0"/>
              </a:spcBef>
              <a:spcAft>
                <a:spcPts val="0"/>
              </a:spcAft>
              <a:buSzPts val="2800"/>
              <a:buFont typeface="Source Sans Pro"/>
              <a:buChar char="●"/>
            </a:pPr>
            <a:r>
              <a:rPr lang="en-US" sz="2800">
                <a:latin typeface="Source Sans Pro"/>
                <a:ea typeface="Source Sans Pro"/>
                <a:cs typeface="Source Sans Pro"/>
                <a:sym typeface="Source Sans Pro"/>
              </a:rPr>
              <a:t>Probability of education background is basic and spend max on wine is 0 because in our train dataset, all the customer who has basic education will not spend max on wine.  </a:t>
            </a:r>
            <a:endParaRPr sz="2800">
              <a:latin typeface="Source Sans Pro"/>
              <a:ea typeface="Source Sans Pro"/>
              <a:cs typeface="Source Sans Pro"/>
              <a:sym typeface="Source Sans Pro"/>
            </a:endParaRPr>
          </a:p>
          <a:p>
            <a:pPr indent="-406400" lvl="0" marL="457200" rtl="0" algn="l">
              <a:spcBef>
                <a:spcPts val="0"/>
              </a:spcBef>
              <a:spcAft>
                <a:spcPts val="0"/>
              </a:spcAft>
              <a:buSzPts val="2800"/>
              <a:buFont typeface="Source Sans Pro"/>
              <a:buChar char="●"/>
            </a:pPr>
            <a:r>
              <a:rPr lang="en-US" sz="2800">
                <a:latin typeface="Source Sans Pro"/>
                <a:ea typeface="Source Sans Pro"/>
                <a:cs typeface="Source Sans Pro"/>
                <a:sym typeface="Source Sans Pro"/>
              </a:rPr>
              <a:t>Customer who is like to spend max on wine are those customers who has a mean income of $53,736 compared to a mean  income of $39,641.</a:t>
            </a:r>
            <a:endParaRPr sz="2800">
              <a:latin typeface="Source Sans Pro"/>
              <a:ea typeface="Source Sans Pro"/>
              <a:cs typeface="Source Sans Pro"/>
              <a:sym typeface="Source Sans Pro"/>
            </a:endParaRPr>
          </a:p>
          <a:p>
            <a:pPr indent="-406400" lvl="0" marL="457200" rtl="0" algn="l">
              <a:spcBef>
                <a:spcPts val="0"/>
              </a:spcBef>
              <a:spcAft>
                <a:spcPts val="0"/>
              </a:spcAft>
              <a:buSzPts val="2800"/>
              <a:buFont typeface="Source Sans Pro"/>
              <a:buChar char="●"/>
            </a:pPr>
            <a:r>
              <a:rPr lang="en-US" sz="2800">
                <a:latin typeface="Source Sans Pro"/>
                <a:ea typeface="Source Sans Pro"/>
                <a:cs typeface="Source Sans Pro"/>
                <a:sym typeface="Source Sans Pro"/>
              </a:rPr>
              <a:t>The mean number of deals purchase for customers who is more like to spend max on wine is higher than those not.</a:t>
            </a:r>
            <a:endParaRPr sz="2800">
              <a:latin typeface="Source Sans Pro"/>
              <a:ea typeface="Source Sans Pro"/>
              <a:cs typeface="Source Sans Pro"/>
              <a:sym typeface="Source Sans Pro"/>
            </a:endParaRPr>
          </a:p>
          <a:p>
            <a:pPr indent="-406400" lvl="0" marL="457200" rtl="0" algn="l">
              <a:spcBef>
                <a:spcPts val="0"/>
              </a:spcBef>
              <a:spcAft>
                <a:spcPts val="0"/>
              </a:spcAft>
              <a:buSzPts val="2800"/>
              <a:buFont typeface="Source Sans Pro"/>
              <a:buChar char="●"/>
            </a:pPr>
            <a:r>
              <a:rPr lang="en-US" sz="2800">
                <a:latin typeface="Source Sans Pro"/>
                <a:ea typeface="Source Sans Pro"/>
                <a:cs typeface="Source Sans Pro"/>
                <a:sym typeface="Source Sans Pro"/>
              </a:rPr>
              <a:t>There is a clearly difference between the amount number of store purchase for customer who spent max on wine or not, which is making sense because based on common knowledge people tend to purchase wine in store more than online. </a:t>
            </a:r>
            <a:endParaRPr sz="2800">
              <a:latin typeface="Source Sans Pro"/>
              <a:ea typeface="Source Sans Pro"/>
              <a:cs typeface="Source Sans Pro"/>
              <a:sym typeface="Source Sans Pro"/>
            </a:endParaRPr>
          </a:p>
        </p:txBody>
      </p:sp>
      <p:pic>
        <p:nvPicPr>
          <p:cNvPr id="304" name="Google Shape;304;g241ab8ff7b2_0_37"/>
          <p:cNvPicPr preferRelativeResize="0"/>
          <p:nvPr/>
        </p:nvPicPr>
        <p:blipFill>
          <a:blip r:embed="rId3">
            <a:alphaModFix/>
          </a:blip>
          <a:stretch>
            <a:fillRect/>
          </a:stretch>
        </p:blipFill>
        <p:spPr>
          <a:xfrm>
            <a:off x="1408675" y="2410375"/>
            <a:ext cx="7296150" cy="6724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308" name="Shape 308"/>
        <p:cNvGrpSpPr/>
        <p:nvPr/>
      </p:nvGrpSpPr>
      <p:grpSpPr>
        <a:xfrm>
          <a:off x="0" y="0"/>
          <a:ext cx="0" cy="0"/>
          <a:chOff x="0" y="0"/>
          <a:chExt cx="0" cy="0"/>
        </a:xfrm>
      </p:grpSpPr>
      <p:sp>
        <p:nvSpPr>
          <p:cNvPr id="309" name="Google Shape;309;g24391878a95_0_6"/>
          <p:cNvSpPr txBox="1"/>
          <p:nvPr/>
        </p:nvSpPr>
        <p:spPr>
          <a:xfrm>
            <a:off x="1702677" y="1085850"/>
            <a:ext cx="14882700" cy="10773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b="1" lang="en-US" sz="6999">
                <a:solidFill>
                  <a:srgbClr val="7C6CE3"/>
                </a:solidFill>
                <a:latin typeface="Bebas Neue"/>
                <a:ea typeface="Bebas Neue"/>
                <a:cs typeface="Bebas Neue"/>
                <a:sym typeface="Bebas Neue"/>
              </a:rPr>
              <a:t>Logistic Regression</a:t>
            </a:r>
            <a:endParaRPr/>
          </a:p>
        </p:txBody>
      </p:sp>
      <p:sp>
        <p:nvSpPr>
          <p:cNvPr id="310" name="Google Shape;310;g24391878a95_0_6"/>
          <p:cNvSpPr txBox="1"/>
          <p:nvPr/>
        </p:nvSpPr>
        <p:spPr>
          <a:xfrm>
            <a:off x="7339075" y="2541750"/>
            <a:ext cx="10103400" cy="75114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Source Sans Pro"/>
              <a:buChar char="●"/>
            </a:pPr>
            <a:r>
              <a:rPr lang="en-US" sz="2800">
                <a:latin typeface="Source Sans Pro"/>
                <a:ea typeface="Source Sans Pro"/>
                <a:cs typeface="Source Sans Pro"/>
                <a:sym typeface="Source Sans Pro"/>
              </a:rPr>
              <a:t>A one dollar increase in income increases the odds of spending most on wine by a factor of 1.000047</a:t>
            </a:r>
            <a:endParaRPr sz="2800">
              <a:solidFill>
                <a:schemeClr val="dk1"/>
              </a:solidFill>
              <a:latin typeface="Source Sans Pro"/>
              <a:ea typeface="Source Sans Pro"/>
              <a:cs typeface="Source Sans Pro"/>
              <a:sym typeface="Source Sans Pro"/>
            </a:endParaRPr>
          </a:p>
          <a:p>
            <a:pPr indent="-406400" lvl="0" marL="457200" rtl="0" algn="l">
              <a:spcBef>
                <a:spcPts val="0"/>
              </a:spcBef>
              <a:spcAft>
                <a:spcPts val="0"/>
              </a:spcAft>
              <a:buSzPts val="2800"/>
              <a:buFont typeface="Source Sans Pro"/>
              <a:buChar char="●"/>
            </a:pPr>
            <a:r>
              <a:rPr lang="en-US" sz="2800">
                <a:solidFill>
                  <a:schemeClr val="dk1"/>
                </a:solidFill>
                <a:latin typeface="Source Sans Pro"/>
                <a:ea typeface="Source Sans Pro"/>
                <a:cs typeface="Source Sans Pro"/>
                <a:sym typeface="Source Sans Pro"/>
              </a:rPr>
              <a:t>A one increase in the number of teenagers at home increases the odds of spending most on wine by a factor of 4.8694</a:t>
            </a:r>
            <a:endParaRPr sz="2800">
              <a:solidFill>
                <a:schemeClr val="dk1"/>
              </a:solidFill>
              <a:latin typeface="Source Sans Pro"/>
              <a:ea typeface="Source Sans Pro"/>
              <a:cs typeface="Source Sans Pro"/>
              <a:sym typeface="Source Sans Pro"/>
            </a:endParaRPr>
          </a:p>
          <a:p>
            <a:pPr indent="-406400" lvl="0" marL="457200" rtl="0" algn="l">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A one day increase in the number of days since last purchase decreases the odds of spending most on wine by a factor of 0.9955</a:t>
            </a:r>
            <a:endParaRPr sz="2800">
              <a:solidFill>
                <a:schemeClr val="dk1"/>
              </a:solidFill>
              <a:latin typeface="Source Sans Pro"/>
              <a:ea typeface="Source Sans Pro"/>
              <a:cs typeface="Source Sans Pro"/>
              <a:sym typeface="Source Sans Pro"/>
            </a:endParaRPr>
          </a:p>
          <a:p>
            <a:pPr indent="-406400" lvl="0" marL="457200" rtl="0" algn="l">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A one unit increase in the number of purchases with discount increases the odds of spending most on wine by a factor of  1.1316</a:t>
            </a:r>
            <a:endParaRPr sz="2800">
              <a:solidFill>
                <a:schemeClr val="dk1"/>
              </a:solidFill>
              <a:latin typeface="Source Sans Pro"/>
              <a:ea typeface="Source Sans Pro"/>
              <a:cs typeface="Source Sans Pro"/>
              <a:sym typeface="Source Sans Pro"/>
            </a:endParaRPr>
          </a:p>
          <a:p>
            <a:pPr indent="-406400" lvl="0" marL="457200" rtl="0" algn="l">
              <a:spcBef>
                <a:spcPts val="0"/>
              </a:spcBef>
              <a:spcAft>
                <a:spcPts val="0"/>
              </a:spcAft>
              <a:buSzPts val="2800"/>
              <a:buFont typeface="Source Sans Pro"/>
              <a:buChar char="●"/>
            </a:pPr>
            <a:r>
              <a:rPr lang="en-US" sz="2800">
                <a:latin typeface="Source Sans Pro"/>
                <a:ea typeface="Source Sans Pro"/>
                <a:cs typeface="Source Sans Pro"/>
                <a:sym typeface="Source Sans Pro"/>
              </a:rPr>
              <a:t>A one unit increase in number of website visits last month increases the odds of spending most on wine by a factor of 1.2378</a:t>
            </a:r>
            <a:endParaRPr sz="2800">
              <a:latin typeface="Source Sans Pro"/>
              <a:ea typeface="Source Sans Pro"/>
              <a:cs typeface="Source Sans Pro"/>
              <a:sym typeface="Source Sans Pro"/>
            </a:endParaRPr>
          </a:p>
          <a:p>
            <a:pPr indent="-406400" lvl="0" marL="457200" rtl="0" algn="l">
              <a:spcBef>
                <a:spcPts val="0"/>
              </a:spcBef>
              <a:spcAft>
                <a:spcPts val="0"/>
              </a:spcAft>
              <a:buSzPts val="2800"/>
              <a:buFont typeface="Source Sans Pro"/>
              <a:buChar char="●"/>
            </a:pPr>
            <a:r>
              <a:rPr lang="en-US" sz="2800">
                <a:latin typeface="Source Sans Pro"/>
                <a:ea typeface="Source Sans Pro"/>
                <a:cs typeface="Source Sans Pro"/>
                <a:sym typeface="Source Sans Pro"/>
              </a:rPr>
              <a:t>The odds of customers who accepted offers in the last campaign spending the most in wine are 0.9342 times the odds of customers who do not accepted offers in the last campaign spending the most on wine</a:t>
            </a:r>
            <a:endParaRPr sz="2800">
              <a:latin typeface="Source Sans Pro"/>
              <a:ea typeface="Source Sans Pro"/>
              <a:cs typeface="Source Sans Pro"/>
              <a:sym typeface="Source Sans Pro"/>
            </a:endParaRPr>
          </a:p>
        </p:txBody>
      </p:sp>
      <p:pic>
        <p:nvPicPr>
          <p:cNvPr id="311" name="Google Shape;311;g24391878a95_0_6"/>
          <p:cNvPicPr preferRelativeResize="0"/>
          <p:nvPr/>
        </p:nvPicPr>
        <p:blipFill>
          <a:blip r:embed="rId3">
            <a:alphaModFix/>
          </a:blip>
          <a:stretch>
            <a:fillRect/>
          </a:stretch>
        </p:blipFill>
        <p:spPr>
          <a:xfrm>
            <a:off x="304800" y="2512150"/>
            <a:ext cx="6634226" cy="713980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315" name="Shape 315"/>
        <p:cNvGrpSpPr/>
        <p:nvPr/>
      </p:nvGrpSpPr>
      <p:grpSpPr>
        <a:xfrm>
          <a:off x="0" y="0"/>
          <a:ext cx="0" cy="0"/>
          <a:chOff x="0" y="0"/>
          <a:chExt cx="0" cy="0"/>
        </a:xfrm>
      </p:grpSpPr>
      <p:sp>
        <p:nvSpPr>
          <p:cNvPr id="316" name="Google Shape;316;g241ab8ff7b2_0_57"/>
          <p:cNvSpPr txBox="1"/>
          <p:nvPr/>
        </p:nvSpPr>
        <p:spPr>
          <a:xfrm>
            <a:off x="1702677" y="1085850"/>
            <a:ext cx="14882700" cy="10773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b="1" lang="en-US" sz="6999">
                <a:solidFill>
                  <a:srgbClr val="7C6CE3"/>
                </a:solidFill>
                <a:latin typeface="Bebas Neue"/>
                <a:ea typeface="Bebas Neue"/>
                <a:cs typeface="Bebas Neue"/>
                <a:sym typeface="Bebas Neue"/>
              </a:rPr>
              <a:t>Association rule</a:t>
            </a:r>
            <a:endParaRPr/>
          </a:p>
        </p:txBody>
      </p:sp>
      <p:graphicFrame>
        <p:nvGraphicFramePr>
          <p:cNvPr id="317" name="Google Shape;317;g241ab8ff7b2_0_57"/>
          <p:cNvGraphicFramePr/>
          <p:nvPr/>
        </p:nvGraphicFramePr>
        <p:xfrm>
          <a:off x="433388" y="2686050"/>
          <a:ext cx="3000000" cy="3000000"/>
        </p:xfrm>
        <a:graphic>
          <a:graphicData uri="http://schemas.openxmlformats.org/drawingml/2006/table">
            <a:tbl>
              <a:tblPr>
                <a:noFill/>
                <a:tableStyleId>{ECC2CE4F-4A36-4450-9D64-1EC7875D1301}</a:tableStyleId>
              </a:tblPr>
              <a:tblGrid>
                <a:gridCol w="3794050"/>
                <a:gridCol w="1984150"/>
                <a:gridCol w="1995050"/>
                <a:gridCol w="1551725"/>
              </a:tblGrid>
              <a:tr h="609575">
                <a:tc>
                  <a:txBody>
                    <a:bodyPr/>
                    <a:lstStyle/>
                    <a:p>
                      <a:pPr indent="0" lvl="0" marL="0" rtl="0" algn="l">
                        <a:spcBef>
                          <a:spcPts val="0"/>
                        </a:spcBef>
                        <a:spcAft>
                          <a:spcPts val="0"/>
                        </a:spcAft>
                        <a:buNone/>
                      </a:pPr>
                      <a:r>
                        <a:rPr lang="en-US" sz="2800">
                          <a:solidFill>
                            <a:schemeClr val="lt1"/>
                          </a:solidFill>
                          <a:latin typeface="Source Sans Pro"/>
                          <a:ea typeface="Source Sans Pro"/>
                          <a:cs typeface="Source Sans Pro"/>
                          <a:sym typeface="Source Sans Pro"/>
                        </a:rPr>
                        <a:t>Rules</a:t>
                      </a:r>
                      <a:endParaRPr sz="2800">
                        <a:solidFill>
                          <a:schemeClr val="lt1"/>
                        </a:solidFill>
                        <a:latin typeface="Source Sans Pro"/>
                        <a:ea typeface="Source Sans Pro"/>
                        <a:cs typeface="Source Sans Pro"/>
                        <a:sym typeface="Source Sans Pro"/>
                      </a:endParaRPr>
                    </a:p>
                  </a:txBody>
                  <a:tcPr marT="91425" marB="91425" marR="91425" marL="91425">
                    <a:solidFill>
                      <a:srgbClr val="9900FF"/>
                    </a:solidFill>
                  </a:tcPr>
                </a:tc>
                <a:tc>
                  <a:txBody>
                    <a:bodyPr/>
                    <a:lstStyle/>
                    <a:p>
                      <a:pPr indent="0" lvl="0" marL="0" rtl="0" algn="l">
                        <a:spcBef>
                          <a:spcPts val="0"/>
                        </a:spcBef>
                        <a:spcAft>
                          <a:spcPts val="0"/>
                        </a:spcAft>
                        <a:buNone/>
                      </a:pPr>
                      <a:r>
                        <a:rPr lang="en-US" sz="2800">
                          <a:solidFill>
                            <a:schemeClr val="lt1"/>
                          </a:solidFill>
                          <a:latin typeface="Source Sans Pro"/>
                          <a:ea typeface="Source Sans Pro"/>
                          <a:cs typeface="Source Sans Pro"/>
                          <a:sym typeface="Source Sans Pro"/>
                        </a:rPr>
                        <a:t>Support </a:t>
                      </a:r>
                      <a:endParaRPr sz="2800">
                        <a:solidFill>
                          <a:schemeClr val="lt1"/>
                        </a:solidFill>
                        <a:latin typeface="Source Sans Pro"/>
                        <a:ea typeface="Source Sans Pro"/>
                        <a:cs typeface="Source Sans Pro"/>
                        <a:sym typeface="Source Sans Pro"/>
                      </a:endParaRPr>
                    </a:p>
                  </a:txBody>
                  <a:tcPr marT="91425" marB="91425" marR="91425" marL="91425">
                    <a:solidFill>
                      <a:srgbClr val="9900FF"/>
                    </a:solidFill>
                  </a:tcPr>
                </a:tc>
                <a:tc>
                  <a:txBody>
                    <a:bodyPr/>
                    <a:lstStyle/>
                    <a:p>
                      <a:pPr indent="0" lvl="0" marL="0" rtl="0" algn="l">
                        <a:spcBef>
                          <a:spcPts val="0"/>
                        </a:spcBef>
                        <a:spcAft>
                          <a:spcPts val="0"/>
                        </a:spcAft>
                        <a:buNone/>
                      </a:pPr>
                      <a:r>
                        <a:rPr lang="en-US" sz="2800">
                          <a:solidFill>
                            <a:schemeClr val="lt1"/>
                          </a:solidFill>
                          <a:latin typeface="Source Sans Pro"/>
                          <a:ea typeface="Source Sans Pro"/>
                          <a:cs typeface="Source Sans Pro"/>
                          <a:sym typeface="Source Sans Pro"/>
                        </a:rPr>
                        <a:t>Confidence</a:t>
                      </a:r>
                      <a:endParaRPr sz="2800">
                        <a:solidFill>
                          <a:schemeClr val="lt1"/>
                        </a:solidFill>
                        <a:latin typeface="Source Sans Pro"/>
                        <a:ea typeface="Source Sans Pro"/>
                        <a:cs typeface="Source Sans Pro"/>
                        <a:sym typeface="Source Sans Pro"/>
                      </a:endParaRPr>
                    </a:p>
                  </a:txBody>
                  <a:tcPr marT="91425" marB="91425" marR="91425" marL="91425">
                    <a:solidFill>
                      <a:srgbClr val="9900FF"/>
                    </a:solidFill>
                  </a:tcPr>
                </a:tc>
                <a:tc>
                  <a:txBody>
                    <a:bodyPr/>
                    <a:lstStyle/>
                    <a:p>
                      <a:pPr indent="0" lvl="0" marL="0" rtl="0" algn="l">
                        <a:spcBef>
                          <a:spcPts val="0"/>
                        </a:spcBef>
                        <a:spcAft>
                          <a:spcPts val="0"/>
                        </a:spcAft>
                        <a:buNone/>
                      </a:pPr>
                      <a:r>
                        <a:rPr lang="en-US" sz="2800">
                          <a:solidFill>
                            <a:schemeClr val="lt1"/>
                          </a:solidFill>
                          <a:latin typeface="Source Sans Pro"/>
                          <a:ea typeface="Source Sans Pro"/>
                          <a:cs typeface="Source Sans Pro"/>
                          <a:sym typeface="Source Sans Pro"/>
                        </a:rPr>
                        <a:t>Lift</a:t>
                      </a:r>
                      <a:endParaRPr sz="2800">
                        <a:solidFill>
                          <a:schemeClr val="lt1"/>
                        </a:solidFill>
                        <a:latin typeface="Source Sans Pro"/>
                        <a:ea typeface="Source Sans Pro"/>
                        <a:cs typeface="Source Sans Pro"/>
                        <a:sym typeface="Source Sans Pro"/>
                      </a:endParaRPr>
                    </a:p>
                  </a:txBody>
                  <a:tcPr marT="91425" marB="91425" marR="91425" marL="91425">
                    <a:solidFill>
                      <a:srgbClr val="9900FF"/>
                    </a:solidFill>
                  </a:tcPr>
                </a:tc>
              </a:tr>
              <a:tr h="1036300">
                <a:tc>
                  <a:txBody>
                    <a:bodyPr/>
                    <a:lstStyle/>
                    <a:p>
                      <a:pPr indent="0" lvl="0" marL="0" rtl="0" algn="l">
                        <a:spcBef>
                          <a:spcPts val="0"/>
                        </a:spcBef>
                        <a:spcAft>
                          <a:spcPts val="0"/>
                        </a:spcAft>
                        <a:buNone/>
                      </a:pPr>
                      <a:r>
                        <a:rPr lang="en-US" sz="2800">
                          <a:solidFill>
                            <a:schemeClr val="lt1"/>
                          </a:solidFill>
                          <a:latin typeface="Source Sans Pro"/>
                          <a:ea typeface="Source Sans Pro"/>
                          <a:cs typeface="Source Sans Pro"/>
                          <a:sym typeface="Source Sans Pro"/>
                        </a:rPr>
                        <a:t>{Income=median, </a:t>
                      </a:r>
                      <a:endParaRPr sz="2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US" sz="2800">
                          <a:solidFill>
                            <a:schemeClr val="lt1"/>
                          </a:solidFill>
                          <a:latin typeface="Source Sans Pro"/>
                          <a:ea typeface="Source Sans Pro"/>
                          <a:cs typeface="Source Sans Pro"/>
                          <a:sym typeface="Source Sans Pro"/>
                        </a:rPr>
                        <a:t>FishProducts=no, </a:t>
                      </a:r>
                      <a:endParaRPr sz="2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US" sz="2800">
                          <a:solidFill>
                            <a:schemeClr val="lt1"/>
                          </a:solidFill>
                          <a:latin typeface="Source Sans Pro"/>
                          <a:ea typeface="Source Sans Pro"/>
                          <a:cs typeface="Source Sans Pro"/>
                          <a:sym typeface="Source Sans Pro"/>
                        </a:rPr>
                        <a:t>Complain=no}   </a:t>
                      </a:r>
                      <a:endParaRPr sz="2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US" sz="2800">
                          <a:solidFill>
                            <a:schemeClr val="lt1"/>
                          </a:solidFill>
                          <a:latin typeface="Source Sans Pro"/>
                          <a:ea typeface="Source Sans Pro"/>
                          <a:cs typeface="Source Sans Pro"/>
                          <a:sym typeface="Source Sans Pro"/>
                        </a:rPr>
                        <a:t>=&gt; </a:t>
                      </a:r>
                      <a:endParaRPr sz="2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US" sz="2800">
                          <a:solidFill>
                            <a:schemeClr val="lt1"/>
                          </a:solidFill>
                          <a:latin typeface="Source Sans Pro"/>
                          <a:ea typeface="Source Sans Pro"/>
                          <a:cs typeface="Source Sans Pro"/>
                          <a:sym typeface="Source Sans Pro"/>
                        </a:rPr>
                        <a:t>{max_spent=Wines}</a:t>
                      </a:r>
                      <a:endParaRPr sz="2800">
                        <a:solidFill>
                          <a:schemeClr val="lt1"/>
                        </a:solidFill>
                        <a:latin typeface="Source Sans Pro"/>
                        <a:ea typeface="Source Sans Pro"/>
                        <a:cs typeface="Source Sans Pro"/>
                        <a:sym typeface="Source Sans Pro"/>
                      </a:endParaRPr>
                    </a:p>
                  </a:txBody>
                  <a:tcPr marT="91425" marB="91425" marR="91425" marL="91425">
                    <a:solidFill>
                      <a:srgbClr val="7B6CE3"/>
                    </a:solidFill>
                  </a:tcPr>
                </a:tc>
                <a:tc>
                  <a:txBody>
                    <a:bodyPr/>
                    <a:lstStyle/>
                    <a:p>
                      <a:pPr indent="0" lvl="0" marL="0" rtl="0" algn="l">
                        <a:spcBef>
                          <a:spcPts val="0"/>
                        </a:spcBef>
                        <a:spcAft>
                          <a:spcPts val="0"/>
                        </a:spcAft>
                        <a:buNone/>
                      </a:pPr>
                      <a:r>
                        <a:rPr lang="en-US" sz="2800">
                          <a:latin typeface="Source Sans Pro"/>
                          <a:ea typeface="Source Sans Pro"/>
                          <a:cs typeface="Source Sans Pro"/>
                          <a:sym typeface="Source Sans Pro"/>
                        </a:rPr>
                        <a:t>0.1033394</a:t>
                      </a:r>
                      <a:endParaRPr sz="2800">
                        <a:latin typeface="Source Sans Pro"/>
                        <a:ea typeface="Source Sans Pro"/>
                        <a:cs typeface="Source Sans Pro"/>
                        <a:sym typeface="Source Sans Pro"/>
                      </a:endParaRPr>
                    </a:p>
                  </a:txBody>
                  <a:tcPr marT="91425" marB="91425" marR="91425" marL="91425">
                    <a:solidFill>
                      <a:srgbClr val="C9DAF8"/>
                    </a:solidFill>
                  </a:tcPr>
                </a:tc>
                <a:tc>
                  <a:txBody>
                    <a:bodyPr/>
                    <a:lstStyle/>
                    <a:p>
                      <a:pPr indent="0" lvl="0" marL="0" rtl="0" algn="l">
                        <a:spcBef>
                          <a:spcPts val="0"/>
                        </a:spcBef>
                        <a:spcAft>
                          <a:spcPts val="0"/>
                        </a:spcAft>
                        <a:buNone/>
                      </a:pPr>
                      <a:r>
                        <a:rPr lang="en-US" sz="2800">
                          <a:latin typeface="Source Sans Pro"/>
                          <a:ea typeface="Source Sans Pro"/>
                          <a:cs typeface="Source Sans Pro"/>
                          <a:sym typeface="Source Sans Pro"/>
                        </a:rPr>
                        <a:t>0.9581590</a:t>
                      </a:r>
                      <a:endParaRPr sz="2800">
                        <a:latin typeface="Source Sans Pro"/>
                        <a:ea typeface="Source Sans Pro"/>
                        <a:cs typeface="Source Sans Pro"/>
                        <a:sym typeface="Source Sans Pro"/>
                      </a:endParaRPr>
                    </a:p>
                  </a:txBody>
                  <a:tcPr marT="91425" marB="91425" marR="91425" marL="91425">
                    <a:solidFill>
                      <a:srgbClr val="C9DAF8"/>
                    </a:solidFill>
                  </a:tcPr>
                </a:tc>
                <a:tc>
                  <a:txBody>
                    <a:bodyPr/>
                    <a:lstStyle/>
                    <a:p>
                      <a:pPr indent="0" lvl="0" marL="0" rtl="0" algn="l">
                        <a:spcBef>
                          <a:spcPts val="0"/>
                        </a:spcBef>
                        <a:spcAft>
                          <a:spcPts val="0"/>
                        </a:spcAft>
                        <a:buNone/>
                      </a:pPr>
                      <a:r>
                        <a:rPr lang="en-US" sz="2800">
                          <a:latin typeface="Source Sans Pro"/>
                          <a:ea typeface="Source Sans Pro"/>
                          <a:cs typeface="Source Sans Pro"/>
                          <a:sym typeface="Source Sans Pro"/>
                        </a:rPr>
                        <a:t>1.396895</a:t>
                      </a:r>
                      <a:endParaRPr sz="2800">
                        <a:latin typeface="Source Sans Pro"/>
                        <a:ea typeface="Source Sans Pro"/>
                        <a:cs typeface="Source Sans Pro"/>
                        <a:sym typeface="Source Sans Pro"/>
                      </a:endParaRPr>
                    </a:p>
                  </a:txBody>
                  <a:tcPr marT="91425" marB="91425" marR="91425" marL="91425">
                    <a:solidFill>
                      <a:srgbClr val="C9DAF8"/>
                    </a:solidFill>
                  </a:tcPr>
                </a:tc>
              </a:tr>
              <a:tr h="1036300">
                <a:tc>
                  <a:txBody>
                    <a:bodyPr/>
                    <a:lstStyle/>
                    <a:p>
                      <a:pPr indent="0" lvl="0" marL="0" rtl="0" algn="l">
                        <a:spcBef>
                          <a:spcPts val="0"/>
                        </a:spcBef>
                        <a:spcAft>
                          <a:spcPts val="0"/>
                        </a:spcAft>
                        <a:buNone/>
                      </a:pPr>
                      <a:r>
                        <a:rPr lang="en-US" sz="2800">
                          <a:solidFill>
                            <a:schemeClr val="lt1"/>
                          </a:solidFill>
                          <a:latin typeface="Source Sans Pro"/>
                          <a:ea typeface="Source Sans Pro"/>
                          <a:cs typeface="Source Sans Pro"/>
                          <a:sym typeface="Source Sans Pro"/>
                        </a:rPr>
                        <a:t>{Income=median,  </a:t>
                      </a:r>
                      <a:endParaRPr sz="2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US" sz="2800">
                          <a:solidFill>
                            <a:schemeClr val="lt1"/>
                          </a:solidFill>
                          <a:latin typeface="Source Sans Pro"/>
                          <a:ea typeface="Source Sans Pro"/>
                          <a:cs typeface="Source Sans Pro"/>
                          <a:sym typeface="Source Sans Pro"/>
                        </a:rPr>
                        <a:t>GoldProds=yes,  </a:t>
                      </a:r>
                      <a:endParaRPr sz="2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US" sz="2800">
                          <a:solidFill>
                            <a:schemeClr val="lt1"/>
                          </a:solidFill>
                          <a:latin typeface="Source Sans Pro"/>
                          <a:ea typeface="Source Sans Pro"/>
                          <a:cs typeface="Source Sans Pro"/>
                          <a:sym typeface="Source Sans Pro"/>
                        </a:rPr>
                        <a:t>max_spent=Wines, </a:t>
                      </a:r>
                      <a:endParaRPr sz="2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US" sz="2800">
                          <a:solidFill>
                            <a:schemeClr val="lt1"/>
                          </a:solidFill>
                          <a:latin typeface="Source Sans Pro"/>
                          <a:ea typeface="Source Sans Pro"/>
                          <a:cs typeface="Source Sans Pro"/>
                          <a:sym typeface="Source Sans Pro"/>
                        </a:rPr>
                        <a:t>purchase_media=Web, </a:t>
                      </a:r>
                      <a:endParaRPr sz="2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US" sz="2800">
                          <a:solidFill>
                            <a:schemeClr val="lt1"/>
                          </a:solidFill>
                          <a:latin typeface="Source Sans Pro"/>
                          <a:ea typeface="Source Sans Pro"/>
                          <a:cs typeface="Source Sans Pro"/>
                          <a:sym typeface="Source Sans Pro"/>
                        </a:rPr>
                        <a:t>web_visits=more-likely} </a:t>
                      </a:r>
                      <a:endParaRPr sz="2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US" sz="2800">
                          <a:solidFill>
                            <a:schemeClr val="lt1"/>
                          </a:solidFill>
                          <a:latin typeface="Source Sans Pro"/>
                          <a:ea typeface="Source Sans Pro"/>
                          <a:cs typeface="Source Sans Pro"/>
                          <a:sym typeface="Source Sans Pro"/>
                        </a:rPr>
                        <a:t>=&gt; </a:t>
                      </a:r>
                      <a:endParaRPr sz="2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US" sz="2800">
                          <a:solidFill>
                            <a:schemeClr val="lt1"/>
                          </a:solidFill>
                          <a:latin typeface="Source Sans Pro"/>
                          <a:ea typeface="Source Sans Pro"/>
                          <a:cs typeface="Source Sans Pro"/>
                          <a:sym typeface="Source Sans Pro"/>
                        </a:rPr>
                        <a:t>{deals=prefer}</a:t>
                      </a:r>
                      <a:endParaRPr sz="2800">
                        <a:solidFill>
                          <a:schemeClr val="lt1"/>
                        </a:solidFill>
                        <a:latin typeface="Source Sans Pro"/>
                        <a:ea typeface="Source Sans Pro"/>
                        <a:cs typeface="Source Sans Pro"/>
                        <a:sym typeface="Source Sans Pro"/>
                      </a:endParaRPr>
                    </a:p>
                  </a:txBody>
                  <a:tcPr marT="91425" marB="91425" marR="91425" marL="91425">
                    <a:solidFill>
                      <a:srgbClr val="7B6CE3"/>
                    </a:solidFill>
                  </a:tcPr>
                </a:tc>
                <a:tc>
                  <a:txBody>
                    <a:bodyPr/>
                    <a:lstStyle/>
                    <a:p>
                      <a:pPr indent="0" lvl="0" marL="0" rtl="0" algn="l">
                        <a:spcBef>
                          <a:spcPts val="0"/>
                        </a:spcBef>
                        <a:spcAft>
                          <a:spcPts val="0"/>
                        </a:spcAft>
                        <a:buNone/>
                      </a:pPr>
                      <a:r>
                        <a:rPr lang="en-US" sz="2800">
                          <a:latin typeface="Source Sans Pro"/>
                          <a:ea typeface="Source Sans Pro"/>
                          <a:cs typeface="Source Sans Pro"/>
                          <a:sym typeface="Source Sans Pro"/>
                        </a:rPr>
                        <a:t>0.1096570</a:t>
                      </a:r>
                      <a:endParaRPr sz="2800">
                        <a:latin typeface="Source Sans Pro"/>
                        <a:ea typeface="Source Sans Pro"/>
                        <a:cs typeface="Source Sans Pro"/>
                        <a:sym typeface="Source Sans Pro"/>
                      </a:endParaRPr>
                    </a:p>
                  </a:txBody>
                  <a:tcPr marT="91425" marB="91425" marR="91425" marL="91425">
                    <a:solidFill>
                      <a:srgbClr val="C9DAF8"/>
                    </a:solidFill>
                  </a:tcPr>
                </a:tc>
                <a:tc>
                  <a:txBody>
                    <a:bodyPr/>
                    <a:lstStyle/>
                    <a:p>
                      <a:pPr indent="0" lvl="0" marL="0" rtl="0" algn="l">
                        <a:spcBef>
                          <a:spcPts val="0"/>
                        </a:spcBef>
                        <a:spcAft>
                          <a:spcPts val="0"/>
                        </a:spcAft>
                        <a:buNone/>
                      </a:pPr>
                      <a:r>
                        <a:rPr lang="en-US" sz="2800">
                          <a:latin typeface="Source Sans Pro"/>
                          <a:ea typeface="Source Sans Pro"/>
                          <a:cs typeface="Source Sans Pro"/>
                          <a:sym typeface="Source Sans Pro"/>
                        </a:rPr>
                        <a:t>0.8933824</a:t>
                      </a:r>
                      <a:endParaRPr sz="2800">
                        <a:latin typeface="Source Sans Pro"/>
                        <a:ea typeface="Source Sans Pro"/>
                        <a:cs typeface="Source Sans Pro"/>
                        <a:sym typeface="Source Sans Pro"/>
                      </a:endParaRPr>
                    </a:p>
                  </a:txBody>
                  <a:tcPr marT="91425" marB="91425" marR="91425" marL="91425">
                    <a:solidFill>
                      <a:srgbClr val="C9DAF8"/>
                    </a:solidFill>
                  </a:tcPr>
                </a:tc>
                <a:tc>
                  <a:txBody>
                    <a:bodyPr/>
                    <a:lstStyle/>
                    <a:p>
                      <a:pPr indent="0" lvl="0" marL="0" rtl="0" algn="l">
                        <a:spcBef>
                          <a:spcPts val="0"/>
                        </a:spcBef>
                        <a:spcAft>
                          <a:spcPts val="0"/>
                        </a:spcAft>
                        <a:buNone/>
                      </a:pPr>
                      <a:r>
                        <a:rPr lang="en-US" sz="2800">
                          <a:latin typeface="Source Sans Pro"/>
                          <a:ea typeface="Source Sans Pro"/>
                          <a:cs typeface="Source Sans Pro"/>
                          <a:sym typeface="Source Sans Pro"/>
                        </a:rPr>
                        <a:t>1.633445</a:t>
                      </a:r>
                      <a:endParaRPr sz="2800">
                        <a:latin typeface="Source Sans Pro"/>
                        <a:ea typeface="Source Sans Pro"/>
                        <a:cs typeface="Source Sans Pro"/>
                        <a:sym typeface="Source Sans Pro"/>
                      </a:endParaRPr>
                    </a:p>
                  </a:txBody>
                  <a:tcPr marT="91425" marB="91425" marR="91425" marL="91425">
                    <a:solidFill>
                      <a:srgbClr val="C9DAF8"/>
                    </a:solidFill>
                  </a:tcPr>
                </a:tc>
              </a:tr>
            </a:tbl>
          </a:graphicData>
        </a:graphic>
      </p:graphicFrame>
      <p:pic>
        <p:nvPicPr>
          <p:cNvPr id="318" name="Google Shape;318;g241ab8ff7b2_0_57"/>
          <p:cNvPicPr preferRelativeResize="0"/>
          <p:nvPr/>
        </p:nvPicPr>
        <p:blipFill>
          <a:blip r:embed="rId3">
            <a:alphaModFix/>
          </a:blip>
          <a:stretch>
            <a:fillRect/>
          </a:stretch>
        </p:blipFill>
        <p:spPr>
          <a:xfrm>
            <a:off x="10723237" y="2048850"/>
            <a:ext cx="5862154" cy="4060051"/>
          </a:xfrm>
          <a:prstGeom prst="rect">
            <a:avLst/>
          </a:prstGeom>
          <a:noFill/>
          <a:ln>
            <a:noFill/>
          </a:ln>
        </p:spPr>
      </p:pic>
      <p:pic>
        <p:nvPicPr>
          <p:cNvPr id="319" name="Google Shape;319;g241ab8ff7b2_0_57"/>
          <p:cNvPicPr preferRelativeResize="0"/>
          <p:nvPr/>
        </p:nvPicPr>
        <p:blipFill>
          <a:blip r:embed="rId4">
            <a:alphaModFix/>
          </a:blip>
          <a:stretch>
            <a:fillRect/>
          </a:stretch>
        </p:blipFill>
        <p:spPr>
          <a:xfrm>
            <a:off x="10805913" y="6223200"/>
            <a:ext cx="5696778" cy="3949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323" name="Shape 323"/>
        <p:cNvGrpSpPr/>
        <p:nvPr/>
      </p:nvGrpSpPr>
      <p:grpSpPr>
        <a:xfrm>
          <a:off x="0" y="0"/>
          <a:ext cx="0" cy="0"/>
          <a:chOff x="0" y="0"/>
          <a:chExt cx="0" cy="0"/>
        </a:xfrm>
      </p:grpSpPr>
      <p:pic>
        <p:nvPicPr>
          <p:cNvPr id="324" name="Google Shape;324;g24391878a95_0_359"/>
          <p:cNvPicPr preferRelativeResize="0"/>
          <p:nvPr/>
        </p:nvPicPr>
        <p:blipFill rotWithShape="1">
          <a:blip r:embed="rId3">
            <a:alphaModFix/>
          </a:blip>
          <a:srcRect b="0" l="0" r="0" t="0"/>
          <a:stretch/>
        </p:blipFill>
        <p:spPr>
          <a:xfrm>
            <a:off x="1028700" y="3034002"/>
            <a:ext cx="5838376" cy="5451601"/>
          </a:xfrm>
          <a:prstGeom prst="rect">
            <a:avLst/>
          </a:prstGeom>
          <a:noFill/>
          <a:ln>
            <a:noFill/>
          </a:ln>
        </p:spPr>
      </p:pic>
      <p:sp>
        <p:nvSpPr>
          <p:cNvPr id="325" name="Google Shape;325;g24391878a95_0_359"/>
          <p:cNvSpPr txBox="1"/>
          <p:nvPr/>
        </p:nvSpPr>
        <p:spPr>
          <a:xfrm>
            <a:off x="7205650" y="2749525"/>
            <a:ext cx="10310700" cy="6618600"/>
          </a:xfrm>
          <a:prstGeom prst="rect">
            <a:avLst/>
          </a:prstGeom>
          <a:noFill/>
          <a:ln>
            <a:noFill/>
          </a:ln>
        </p:spPr>
        <p:txBody>
          <a:bodyPr anchorCtr="0" anchor="t" bIns="91425" lIns="91425" spcFirstLastPara="1" rIns="91425" wrap="square" tIns="91425">
            <a:spAutoFit/>
          </a:bodyPr>
          <a:lstStyle/>
          <a:p>
            <a:pPr indent="-469900" lvl="0" marL="457200" rtl="0" algn="l">
              <a:spcBef>
                <a:spcPts val="0"/>
              </a:spcBef>
              <a:spcAft>
                <a:spcPts val="0"/>
              </a:spcAft>
              <a:buClr>
                <a:schemeClr val="dk1"/>
              </a:buClr>
              <a:buSzPts val="3800"/>
              <a:buFont typeface="Calibri"/>
              <a:buChar char="●"/>
            </a:pPr>
            <a:r>
              <a:rPr b="1" lang="en-US" sz="3800">
                <a:solidFill>
                  <a:schemeClr val="dk1"/>
                </a:solidFill>
                <a:latin typeface="Calibri"/>
                <a:ea typeface="Calibri"/>
                <a:cs typeface="Calibri"/>
                <a:sym typeface="Calibri"/>
              </a:rPr>
              <a:t>To promote new arrival and selected wines for customers who</a:t>
            </a:r>
            <a:endParaRPr b="1" sz="3800">
              <a:solidFill>
                <a:schemeClr val="dk1"/>
              </a:solidFill>
              <a:latin typeface="Calibri"/>
              <a:ea typeface="Calibri"/>
              <a:cs typeface="Calibri"/>
              <a:sym typeface="Calibri"/>
            </a:endParaRPr>
          </a:p>
          <a:p>
            <a:pPr indent="-469900" lvl="1" marL="914400" rtl="0" algn="l">
              <a:spcBef>
                <a:spcPts val="0"/>
              </a:spcBef>
              <a:spcAft>
                <a:spcPts val="0"/>
              </a:spcAft>
              <a:buClr>
                <a:schemeClr val="dk1"/>
              </a:buClr>
              <a:buSzPts val="3800"/>
              <a:buFont typeface="Calibri"/>
              <a:buChar char="○"/>
            </a:pPr>
            <a:r>
              <a:rPr lang="en-US" sz="3800">
                <a:solidFill>
                  <a:schemeClr val="dk1"/>
                </a:solidFill>
                <a:latin typeface="Calibri"/>
                <a:ea typeface="Calibri"/>
                <a:cs typeface="Calibri"/>
                <a:sym typeface="Calibri"/>
              </a:rPr>
              <a:t>Has median income </a:t>
            </a:r>
            <a:endParaRPr sz="3800">
              <a:solidFill>
                <a:schemeClr val="dk1"/>
              </a:solidFill>
              <a:latin typeface="Calibri"/>
              <a:ea typeface="Calibri"/>
              <a:cs typeface="Calibri"/>
              <a:sym typeface="Calibri"/>
            </a:endParaRPr>
          </a:p>
          <a:p>
            <a:pPr indent="-469900" lvl="1" marL="914400" rtl="0" algn="l">
              <a:spcBef>
                <a:spcPts val="0"/>
              </a:spcBef>
              <a:spcAft>
                <a:spcPts val="0"/>
              </a:spcAft>
              <a:buClr>
                <a:schemeClr val="dk1"/>
              </a:buClr>
              <a:buSzPts val="3800"/>
              <a:buFont typeface="Calibri"/>
              <a:buChar char="○"/>
            </a:pPr>
            <a:r>
              <a:rPr lang="en-US" sz="3800">
                <a:solidFill>
                  <a:schemeClr val="dk1"/>
                </a:solidFill>
                <a:latin typeface="Calibri"/>
                <a:ea typeface="Calibri"/>
                <a:cs typeface="Calibri"/>
                <a:sym typeface="Calibri"/>
              </a:rPr>
              <a:t>Does not buy fish products</a:t>
            </a:r>
            <a:endParaRPr sz="3800">
              <a:solidFill>
                <a:schemeClr val="dk1"/>
              </a:solidFill>
              <a:latin typeface="Calibri"/>
              <a:ea typeface="Calibri"/>
              <a:cs typeface="Calibri"/>
              <a:sym typeface="Calibri"/>
            </a:endParaRPr>
          </a:p>
          <a:p>
            <a:pPr indent="-469900" lvl="1" marL="914400" rtl="0" algn="l">
              <a:spcBef>
                <a:spcPts val="0"/>
              </a:spcBef>
              <a:spcAft>
                <a:spcPts val="0"/>
              </a:spcAft>
              <a:buClr>
                <a:schemeClr val="dk1"/>
              </a:buClr>
              <a:buSzPts val="3800"/>
              <a:buFont typeface="Calibri"/>
              <a:buChar char="○"/>
            </a:pPr>
            <a:r>
              <a:rPr lang="en-US" sz="3800">
                <a:solidFill>
                  <a:schemeClr val="dk1"/>
                </a:solidFill>
                <a:latin typeface="Calibri"/>
                <a:ea typeface="Calibri"/>
                <a:cs typeface="Calibri"/>
                <a:sym typeface="Calibri"/>
              </a:rPr>
              <a:t>Does not complain</a:t>
            </a:r>
            <a:endParaRPr sz="3800">
              <a:solidFill>
                <a:schemeClr val="dk1"/>
              </a:solidFill>
              <a:latin typeface="Calibri"/>
              <a:ea typeface="Calibri"/>
              <a:cs typeface="Calibri"/>
              <a:sym typeface="Calibri"/>
            </a:endParaRPr>
          </a:p>
          <a:p>
            <a:pPr indent="-469900" lvl="0" marL="457200" rtl="0" algn="l">
              <a:spcBef>
                <a:spcPts val="0"/>
              </a:spcBef>
              <a:spcAft>
                <a:spcPts val="0"/>
              </a:spcAft>
              <a:buClr>
                <a:schemeClr val="dk1"/>
              </a:buClr>
              <a:buSzPts val="3800"/>
              <a:buFont typeface="Calibri"/>
              <a:buChar char="●"/>
            </a:pPr>
            <a:r>
              <a:rPr lang="en-US" sz="3800">
                <a:solidFill>
                  <a:schemeClr val="dk1"/>
                </a:solidFill>
                <a:latin typeface="Calibri"/>
                <a:ea typeface="Calibri"/>
                <a:cs typeface="Calibri"/>
                <a:sym typeface="Calibri"/>
              </a:rPr>
              <a:t> </a:t>
            </a:r>
            <a:r>
              <a:rPr b="1" lang="en-US" sz="3800">
                <a:solidFill>
                  <a:schemeClr val="dk1"/>
                </a:solidFill>
                <a:latin typeface="Calibri"/>
                <a:ea typeface="Calibri"/>
                <a:cs typeface="Calibri"/>
                <a:sym typeface="Calibri"/>
              </a:rPr>
              <a:t>Provide digital coupons can could be used on online sale platforms for customer who</a:t>
            </a:r>
            <a:endParaRPr b="1" sz="3800">
              <a:solidFill>
                <a:schemeClr val="dk1"/>
              </a:solidFill>
              <a:latin typeface="Calibri"/>
              <a:ea typeface="Calibri"/>
              <a:cs typeface="Calibri"/>
              <a:sym typeface="Calibri"/>
            </a:endParaRPr>
          </a:p>
          <a:p>
            <a:pPr indent="-469900" lvl="1" marL="914400" rtl="0" algn="l">
              <a:spcBef>
                <a:spcPts val="0"/>
              </a:spcBef>
              <a:spcAft>
                <a:spcPts val="0"/>
              </a:spcAft>
              <a:buClr>
                <a:schemeClr val="dk1"/>
              </a:buClr>
              <a:buSzPts val="3800"/>
              <a:buFont typeface="Calibri"/>
              <a:buChar char="○"/>
            </a:pPr>
            <a:r>
              <a:rPr lang="en-US" sz="3800">
                <a:solidFill>
                  <a:schemeClr val="dk1"/>
                </a:solidFill>
                <a:latin typeface="Calibri"/>
                <a:ea typeface="Calibri"/>
                <a:cs typeface="Calibri"/>
                <a:sym typeface="Calibri"/>
              </a:rPr>
              <a:t>Buy gold products</a:t>
            </a:r>
            <a:endParaRPr sz="3800">
              <a:solidFill>
                <a:schemeClr val="dk1"/>
              </a:solidFill>
              <a:latin typeface="Calibri"/>
              <a:ea typeface="Calibri"/>
              <a:cs typeface="Calibri"/>
              <a:sym typeface="Calibri"/>
            </a:endParaRPr>
          </a:p>
          <a:p>
            <a:pPr indent="-469900" lvl="1" marL="914400" rtl="0" algn="l">
              <a:spcBef>
                <a:spcPts val="0"/>
              </a:spcBef>
              <a:spcAft>
                <a:spcPts val="0"/>
              </a:spcAft>
              <a:buClr>
                <a:schemeClr val="dk1"/>
              </a:buClr>
              <a:buSzPts val="3800"/>
              <a:buFont typeface="Calibri"/>
              <a:buChar char="○"/>
            </a:pPr>
            <a:r>
              <a:rPr lang="en-US" sz="3800">
                <a:solidFill>
                  <a:schemeClr val="dk1"/>
                </a:solidFill>
                <a:latin typeface="Calibri"/>
                <a:ea typeface="Calibri"/>
                <a:cs typeface="Calibri"/>
                <a:sym typeface="Calibri"/>
              </a:rPr>
              <a:t>Spent the max on wine</a:t>
            </a:r>
            <a:endParaRPr sz="3800">
              <a:solidFill>
                <a:schemeClr val="dk1"/>
              </a:solidFill>
              <a:latin typeface="Calibri"/>
              <a:ea typeface="Calibri"/>
              <a:cs typeface="Calibri"/>
              <a:sym typeface="Calibri"/>
            </a:endParaRPr>
          </a:p>
          <a:p>
            <a:pPr indent="-469900" lvl="1" marL="914400" rtl="0" algn="l">
              <a:spcBef>
                <a:spcPts val="0"/>
              </a:spcBef>
              <a:spcAft>
                <a:spcPts val="0"/>
              </a:spcAft>
              <a:buClr>
                <a:schemeClr val="dk1"/>
              </a:buClr>
              <a:buSzPts val="3800"/>
              <a:buFont typeface="Calibri"/>
              <a:buChar char="○"/>
            </a:pPr>
            <a:r>
              <a:rPr lang="en-US" sz="3800">
                <a:solidFill>
                  <a:schemeClr val="dk1"/>
                </a:solidFill>
                <a:latin typeface="Calibri"/>
                <a:ea typeface="Calibri"/>
                <a:cs typeface="Calibri"/>
                <a:sym typeface="Calibri"/>
              </a:rPr>
              <a:t>Prefer purchase method as web</a:t>
            </a:r>
            <a:endParaRPr sz="3800">
              <a:solidFill>
                <a:schemeClr val="dk1"/>
              </a:solidFill>
              <a:latin typeface="Calibri"/>
              <a:ea typeface="Calibri"/>
              <a:cs typeface="Calibri"/>
              <a:sym typeface="Calibri"/>
            </a:endParaRPr>
          </a:p>
          <a:p>
            <a:pPr indent="-469900" lvl="1" marL="914400" rtl="0" algn="l">
              <a:spcBef>
                <a:spcPts val="0"/>
              </a:spcBef>
              <a:spcAft>
                <a:spcPts val="0"/>
              </a:spcAft>
              <a:buClr>
                <a:schemeClr val="dk1"/>
              </a:buClr>
              <a:buSzPts val="3800"/>
              <a:buFont typeface="Calibri"/>
              <a:buChar char="○"/>
            </a:pPr>
            <a:r>
              <a:rPr lang="en-US" sz="3800">
                <a:solidFill>
                  <a:schemeClr val="dk1"/>
                </a:solidFill>
                <a:latin typeface="Calibri"/>
                <a:ea typeface="Calibri"/>
                <a:cs typeface="Calibri"/>
                <a:sym typeface="Calibri"/>
              </a:rPr>
              <a:t>Visit our client’s website more often</a:t>
            </a:r>
            <a:endParaRPr sz="3800">
              <a:solidFill>
                <a:schemeClr val="dk1"/>
              </a:solidFill>
              <a:latin typeface="Calibri"/>
              <a:ea typeface="Calibri"/>
              <a:cs typeface="Calibri"/>
              <a:sym typeface="Calibri"/>
            </a:endParaRPr>
          </a:p>
        </p:txBody>
      </p:sp>
      <p:sp>
        <p:nvSpPr>
          <p:cNvPr id="326" name="Google Shape;326;g24391878a95_0_359"/>
          <p:cNvSpPr txBox="1"/>
          <p:nvPr/>
        </p:nvSpPr>
        <p:spPr>
          <a:xfrm>
            <a:off x="291503" y="1085850"/>
            <a:ext cx="17705100" cy="10773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b="1" lang="en-US" sz="6999">
                <a:solidFill>
                  <a:srgbClr val="7C6CE3"/>
                </a:solidFill>
                <a:latin typeface="Bebas Neue"/>
                <a:ea typeface="Bebas Neue"/>
                <a:cs typeface="Bebas Neue"/>
                <a:sym typeface="Bebas Neue"/>
              </a:rPr>
              <a:t>HElp Our client Act NOW</a:t>
            </a:r>
            <a:endParaRPr>
              <a:solidFill>
                <a:srgbClr val="7C6CE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100" name="Shape 100"/>
        <p:cNvGrpSpPr/>
        <p:nvPr/>
      </p:nvGrpSpPr>
      <p:grpSpPr>
        <a:xfrm>
          <a:off x="0" y="0"/>
          <a:ext cx="0" cy="0"/>
          <a:chOff x="0" y="0"/>
          <a:chExt cx="0" cy="0"/>
        </a:xfrm>
      </p:grpSpPr>
      <p:sp>
        <p:nvSpPr>
          <p:cNvPr id="101" name="Google Shape;101;p4"/>
          <p:cNvSpPr txBox="1"/>
          <p:nvPr/>
        </p:nvSpPr>
        <p:spPr>
          <a:xfrm>
            <a:off x="1028700" y="1085850"/>
            <a:ext cx="16230600" cy="10773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b="1" lang="en-US" sz="6999">
                <a:solidFill>
                  <a:srgbClr val="7C6CE3"/>
                </a:solidFill>
                <a:latin typeface="Bebas Neue"/>
                <a:ea typeface="Bebas Neue"/>
                <a:cs typeface="Bebas Neue"/>
                <a:sym typeface="Bebas Neue"/>
              </a:rPr>
              <a:t>Business opportunity</a:t>
            </a:r>
            <a:endParaRPr/>
          </a:p>
        </p:txBody>
      </p:sp>
      <p:pic>
        <p:nvPicPr>
          <p:cNvPr id="102" name="Google Shape;102;p4"/>
          <p:cNvPicPr preferRelativeResize="0"/>
          <p:nvPr/>
        </p:nvPicPr>
        <p:blipFill rotWithShape="1">
          <a:blip r:embed="rId3">
            <a:alphaModFix/>
          </a:blip>
          <a:srcRect b="0" l="0" r="0" t="0"/>
          <a:stretch/>
        </p:blipFill>
        <p:spPr>
          <a:xfrm>
            <a:off x="12003520" y="2944675"/>
            <a:ext cx="5588830" cy="5829301"/>
          </a:xfrm>
          <a:prstGeom prst="rect">
            <a:avLst/>
          </a:prstGeom>
          <a:noFill/>
          <a:ln>
            <a:noFill/>
          </a:ln>
        </p:spPr>
      </p:pic>
      <p:sp>
        <p:nvSpPr>
          <p:cNvPr id="103" name="Google Shape;103;p4"/>
          <p:cNvSpPr txBox="1"/>
          <p:nvPr/>
        </p:nvSpPr>
        <p:spPr>
          <a:xfrm>
            <a:off x="912450" y="2279375"/>
            <a:ext cx="11660700" cy="8869800"/>
          </a:xfrm>
          <a:prstGeom prst="rect">
            <a:avLst/>
          </a:prstGeom>
          <a:noFill/>
          <a:ln>
            <a:noFill/>
          </a:ln>
        </p:spPr>
        <p:txBody>
          <a:bodyPr anchorCtr="0" anchor="t" bIns="91425" lIns="91425" spcFirstLastPara="1" rIns="91425" wrap="square" tIns="91425">
            <a:spAutoFit/>
          </a:bodyPr>
          <a:lstStyle/>
          <a:p>
            <a:pPr indent="457200" lvl="0" marL="0" rtl="0" algn="l">
              <a:lnSpc>
                <a:spcPct val="150000"/>
              </a:lnSpc>
              <a:spcBef>
                <a:spcPts val="0"/>
              </a:spcBef>
              <a:spcAft>
                <a:spcPts val="0"/>
              </a:spcAft>
              <a:buNone/>
            </a:pPr>
            <a:r>
              <a:rPr lang="en-US" sz="2800">
                <a:latin typeface="Source Sans Pro"/>
                <a:ea typeface="Source Sans Pro"/>
                <a:cs typeface="Source Sans Pro"/>
                <a:sym typeface="Source Sans Pro"/>
              </a:rPr>
              <a:t>It is important for business to understand their customer, making it easier for them to promote their products to target customers in an </a:t>
            </a:r>
            <a:r>
              <a:rPr lang="en-US" sz="2800">
                <a:latin typeface="Source Sans Pro"/>
                <a:ea typeface="Source Sans Pro"/>
                <a:cs typeface="Source Sans Pro"/>
                <a:sym typeface="Source Sans Pro"/>
              </a:rPr>
              <a:t>appreciate</a:t>
            </a:r>
            <a:r>
              <a:rPr lang="en-US" sz="2800">
                <a:latin typeface="Source Sans Pro"/>
                <a:ea typeface="Source Sans Pro"/>
                <a:cs typeface="Source Sans Pro"/>
                <a:sym typeface="Source Sans Pro"/>
              </a:rPr>
              <a:t> </a:t>
            </a:r>
            <a:r>
              <a:rPr lang="en-US" sz="2800">
                <a:latin typeface="Source Sans Pro"/>
                <a:ea typeface="Source Sans Pro"/>
                <a:cs typeface="Source Sans Pro"/>
                <a:sym typeface="Source Sans Pro"/>
              </a:rPr>
              <a:t>strategies</a:t>
            </a:r>
            <a:r>
              <a:rPr lang="en-US" sz="2800">
                <a:latin typeface="Source Sans Pro"/>
                <a:ea typeface="Source Sans Pro"/>
                <a:cs typeface="Source Sans Pro"/>
                <a:sym typeface="Source Sans Pro"/>
              </a:rPr>
              <a:t>, based on </a:t>
            </a:r>
            <a:r>
              <a:rPr lang="en-US" sz="2800">
                <a:latin typeface="Source Sans Pro"/>
                <a:ea typeface="Source Sans Pro"/>
                <a:cs typeface="Source Sans Pro"/>
                <a:sym typeface="Source Sans Pro"/>
              </a:rPr>
              <a:t>demographic</a:t>
            </a:r>
            <a:r>
              <a:rPr lang="en-US" sz="2800">
                <a:latin typeface="Source Sans Pro"/>
                <a:ea typeface="Source Sans Pro"/>
                <a:cs typeface="Source Sans Pro"/>
                <a:sym typeface="Source Sans Pro"/>
              </a:rPr>
              <a:t> and purchasing information</a:t>
            </a:r>
            <a:endParaRPr sz="2800">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b="1" lang="en-US" sz="2800" u="sng">
                <a:latin typeface="Source Sans Pro"/>
                <a:ea typeface="Source Sans Pro"/>
                <a:cs typeface="Source Sans Pro"/>
                <a:sym typeface="Source Sans Pro"/>
              </a:rPr>
              <a:t>Business Objective:</a:t>
            </a:r>
            <a:endParaRPr b="1" sz="2800" u="sng">
              <a:latin typeface="Source Sans Pro"/>
              <a:ea typeface="Source Sans Pro"/>
              <a:cs typeface="Source Sans Pro"/>
              <a:sym typeface="Source Sans Pro"/>
            </a:endParaRPr>
          </a:p>
          <a:p>
            <a:pPr indent="-406400" lvl="0" marL="457200" rtl="0" algn="l">
              <a:lnSpc>
                <a:spcPct val="150000"/>
              </a:lnSpc>
              <a:spcBef>
                <a:spcPts val="0"/>
              </a:spcBef>
              <a:spcAft>
                <a:spcPts val="0"/>
              </a:spcAft>
              <a:buSzPts val="2800"/>
              <a:buFont typeface="Source Sans Pro"/>
              <a:buChar char="●"/>
            </a:pPr>
            <a:r>
              <a:rPr lang="en-US" sz="2800">
                <a:latin typeface="Source Sans Pro"/>
                <a:ea typeface="Source Sans Pro"/>
                <a:cs typeface="Source Sans Pro"/>
                <a:sym typeface="Source Sans Pro"/>
              </a:rPr>
              <a:t>Target different type of customers using different marketing strategies</a:t>
            </a:r>
            <a:endParaRPr sz="2800">
              <a:latin typeface="Source Sans Pro"/>
              <a:ea typeface="Source Sans Pro"/>
              <a:cs typeface="Source Sans Pro"/>
              <a:sym typeface="Source Sans Pro"/>
            </a:endParaRPr>
          </a:p>
          <a:p>
            <a:pPr indent="-406400" lvl="0" marL="457200" rtl="0" algn="l">
              <a:lnSpc>
                <a:spcPct val="150000"/>
              </a:lnSpc>
              <a:spcBef>
                <a:spcPts val="0"/>
              </a:spcBef>
              <a:spcAft>
                <a:spcPts val="0"/>
              </a:spcAft>
              <a:buSzPts val="2800"/>
              <a:buFont typeface="Source Sans Pro"/>
              <a:buChar char="●"/>
            </a:pPr>
            <a:r>
              <a:rPr lang="en-US" sz="2800">
                <a:latin typeface="Source Sans Pro"/>
                <a:ea typeface="Source Sans Pro"/>
                <a:cs typeface="Source Sans Pro"/>
                <a:sym typeface="Source Sans Pro"/>
              </a:rPr>
              <a:t>How does customer traits and purchasing information related to the product they purchase</a:t>
            </a:r>
            <a:endParaRPr sz="2800">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b="1" lang="en-US" sz="2800" u="sng">
                <a:latin typeface="Source Sans Pro"/>
                <a:ea typeface="Source Sans Pro"/>
                <a:cs typeface="Source Sans Pro"/>
                <a:sym typeface="Source Sans Pro"/>
              </a:rPr>
              <a:t>Why?</a:t>
            </a:r>
            <a:endParaRPr b="1" sz="2800" u="sng">
              <a:latin typeface="Source Sans Pro"/>
              <a:ea typeface="Source Sans Pro"/>
              <a:cs typeface="Source Sans Pro"/>
              <a:sym typeface="Source Sans Pro"/>
            </a:endParaRPr>
          </a:p>
          <a:p>
            <a:pPr indent="-406400" lvl="0" marL="457200" rtl="0" algn="l">
              <a:lnSpc>
                <a:spcPct val="150000"/>
              </a:lnSpc>
              <a:spcBef>
                <a:spcPts val="0"/>
              </a:spcBef>
              <a:spcAft>
                <a:spcPts val="0"/>
              </a:spcAft>
              <a:buClr>
                <a:srgbClr val="101214"/>
              </a:buClr>
              <a:buSzPts val="2800"/>
              <a:buFont typeface="Source Sans Pro"/>
              <a:buChar char="●"/>
            </a:pPr>
            <a:r>
              <a:rPr lang="en-US" sz="2800">
                <a:solidFill>
                  <a:srgbClr val="101214"/>
                </a:solidFill>
                <a:latin typeface="Source Sans Pro"/>
                <a:ea typeface="Source Sans Pro"/>
                <a:cs typeface="Source Sans Pro"/>
                <a:sym typeface="Source Sans Pro"/>
              </a:rPr>
              <a:t>Lower Customer Acquisition Costs</a:t>
            </a:r>
            <a:endParaRPr sz="2800">
              <a:solidFill>
                <a:srgbClr val="101214"/>
              </a:solidFill>
              <a:latin typeface="Source Sans Pro"/>
              <a:ea typeface="Source Sans Pro"/>
              <a:cs typeface="Source Sans Pro"/>
              <a:sym typeface="Source Sans Pro"/>
            </a:endParaRPr>
          </a:p>
          <a:p>
            <a:pPr indent="-406400" lvl="0" marL="457200" rtl="0" algn="l">
              <a:lnSpc>
                <a:spcPct val="150000"/>
              </a:lnSpc>
              <a:spcBef>
                <a:spcPts val="0"/>
              </a:spcBef>
              <a:spcAft>
                <a:spcPts val="0"/>
              </a:spcAft>
              <a:buClr>
                <a:srgbClr val="101214"/>
              </a:buClr>
              <a:buSzPts val="2800"/>
              <a:buFont typeface="Source Sans Pro"/>
              <a:buChar char="●"/>
            </a:pPr>
            <a:r>
              <a:rPr lang="en-US" sz="2800">
                <a:solidFill>
                  <a:srgbClr val="101214"/>
                </a:solidFill>
                <a:latin typeface="Source Sans Pro"/>
                <a:ea typeface="Source Sans Pro"/>
                <a:cs typeface="Source Sans Pro"/>
                <a:sym typeface="Source Sans Pro"/>
              </a:rPr>
              <a:t>Better Customer Retention</a:t>
            </a:r>
            <a:endParaRPr sz="2800">
              <a:solidFill>
                <a:srgbClr val="101214"/>
              </a:solidFill>
              <a:latin typeface="Source Sans Pro"/>
              <a:ea typeface="Source Sans Pro"/>
              <a:cs typeface="Source Sans Pro"/>
              <a:sym typeface="Source Sans Pro"/>
            </a:endParaRPr>
          </a:p>
          <a:p>
            <a:pPr indent="-406400" lvl="0" marL="457200" rtl="0" algn="l">
              <a:lnSpc>
                <a:spcPct val="150000"/>
              </a:lnSpc>
              <a:spcBef>
                <a:spcPts val="0"/>
              </a:spcBef>
              <a:spcAft>
                <a:spcPts val="0"/>
              </a:spcAft>
              <a:buClr>
                <a:srgbClr val="101214"/>
              </a:buClr>
              <a:buSzPts val="2800"/>
              <a:buFont typeface="Source Sans Pro"/>
              <a:buChar char="●"/>
            </a:pPr>
            <a:r>
              <a:rPr lang="en-US" sz="2800">
                <a:solidFill>
                  <a:srgbClr val="101214"/>
                </a:solidFill>
                <a:latin typeface="Source Sans Pro"/>
                <a:ea typeface="Source Sans Pro"/>
                <a:cs typeface="Source Sans Pro"/>
                <a:sym typeface="Source Sans Pro"/>
              </a:rPr>
              <a:t>More Effective Customer Service</a:t>
            </a:r>
            <a:endParaRPr sz="2800">
              <a:solidFill>
                <a:srgbClr val="101214"/>
              </a:solidFill>
              <a:latin typeface="Source Sans Pro"/>
              <a:ea typeface="Source Sans Pro"/>
              <a:cs typeface="Source Sans Pro"/>
              <a:sym typeface="Source Sans Pro"/>
            </a:endParaRPr>
          </a:p>
          <a:p>
            <a:pPr indent="-406400" lvl="0" marL="457200" rtl="0" algn="l">
              <a:lnSpc>
                <a:spcPct val="150000"/>
              </a:lnSpc>
              <a:spcBef>
                <a:spcPts val="0"/>
              </a:spcBef>
              <a:spcAft>
                <a:spcPts val="0"/>
              </a:spcAft>
              <a:buClr>
                <a:srgbClr val="101214"/>
              </a:buClr>
              <a:buSzPts val="2800"/>
              <a:buFont typeface="Source Sans Pro"/>
              <a:buChar char="●"/>
            </a:pPr>
            <a:r>
              <a:rPr lang="en-US" sz="2800">
                <a:solidFill>
                  <a:srgbClr val="101214"/>
                </a:solidFill>
                <a:latin typeface="Source Sans Pro"/>
                <a:ea typeface="Source Sans Pro"/>
                <a:cs typeface="Source Sans Pro"/>
                <a:sym typeface="Source Sans Pro"/>
              </a:rPr>
              <a:t>Increased Sales and Profits</a:t>
            </a:r>
            <a:endParaRPr sz="2800">
              <a:solidFill>
                <a:srgbClr val="101214"/>
              </a:solidFill>
              <a:latin typeface="Source Sans Pro"/>
              <a:ea typeface="Source Sans Pro"/>
              <a:cs typeface="Source Sans Pro"/>
              <a:sym typeface="Source Sans Pro"/>
            </a:endParaRPr>
          </a:p>
          <a:p>
            <a:pPr indent="0" lvl="0" marL="0" rtl="0" algn="l">
              <a:lnSpc>
                <a:spcPct val="150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050">
              <a:solidFill>
                <a:srgbClr val="101214"/>
              </a:solidFill>
              <a:highlight>
                <a:srgbClr val="FFFFFF"/>
              </a:highlight>
            </a:endParaRPr>
          </a:p>
          <a:p>
            <a:pPr indent="0" lvl="0" marL="0" rtl="0" algn="l">
              <a:lnSpc>
                <a:spcPct val="150000"/>
              </a:lnSpc>
              <a:spcBef>
                <a:spcPts val="0"/>
              </a:spcBef>
              <a:spcAft>
                <a:spcPts val="0"/>
              </a:spcAft>
              <a:buNone/>
            </a:pPr>
            <a:r>
              <a:t/>
            </a:r>
            <a:endParaRPr sz="2800">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330" name="Shape 330"/>
        <p:cNvGrpSpPr/>
        <p:nvPr/>
      </p:nvGrpSpPr>
      <p:grpSpPr>
        <a:xfrm>
          <a:off x="0" y="0"/>
          <a:ext cx="0" cy="0"/>
          <a:chOff x="0" y="0"/>
          <a:chExt cx="0" cy="0"/>
        </a:xfrm>
      </p:grpSpPr>
      <p:grpSp>
        <p:nvGrpSpPr>
          <p:cNvPr id="331" name="Google Shape;331;p26"/>
          <p:cNvGrpSpPr/>
          <p:nvPr/>
        </p:nvGrpSpPr>
        <p:grpSpPr>
          <a:xfrm rot="10800000">
            <a:off x="-14771182" y="-8030135"/>
            <a:ext cx="25574465" cy="26174213"/>
            <a:chOff x="9611" y="0"/>
            <a:chExt cx="34099287" cy="34898951"/>
          </a:xfrm>
        </p:grpSpPr>
        <p:sp>
          <p:nvSpPr>
            <p:cNvPr id="332" name="Google Shape;332;p26"/>
            <p:cNvSpPr/>
            <p:nvPr/>
          </p:nvSpPr>
          <p:spPr>
            <a:xfrm>
              <a:off x="2153886" y="0"/>
              <a:ext cx="31955012" cy="34898951"/>
            </a:xfrm>
            <a:prstGeom prst="rect">
              <a:avLst/>
            </a:prstGeom>
            <a:solidFill>
              <a:srgbClr val="7C6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a:off x="9611" y="96235"/>
              <a:ext cx="4288550" cy="430777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4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p:nvPr/>
          </p:nvSpPr>
          <p:spPr>
            <a:xfrm>
              <a:off x="9611" y="13000533"/>
              <a:ext cx="4288550" cy="430777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C6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a:off x="9611" y="4397668"/>
              <a:ext cx="4288550" cy="430777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4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9611" y="17301966"/>
              <a:ext cx="4288550" cy="430777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C6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a:off x="9611" y="25904831"/>
              <a:ext cx="4288550" cy="430777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4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a:off x="9611" y="8699101"/>
              <a:ext cx="4288550" cy="430777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C6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a:off x="9611" y="21603399"/>
              <a:ext cx="4288550" cy="430777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C6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a:off x="9611" y="30206264"/>
              <a:ext cx="4288550" cy="430777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4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1" name="Google Shape;341;p26"/>
          <p:cNvPicPr preferRelativeResize="0"/>
          <p:nvPr/>
        </p:nvPicPr>
        <p:blipFill rotWithShape="1">
          <a:blip r:embed="rId3">
            <a:alphaModFix/>
          </a:blip>
          <a:srcRect b="0" l="0" r="0" t="0"/>
          <a:stretch/>
        </p:blipFill>
        <p:spPr>
          <a:xfrm flipH="1">
            <a:off x="11745228" y="1028700"/>
            <a:ext cx="5318379" cy="8229600"/>
          </a:xfrm>
          <a:prstGeom prst="rect">
            <a:avLst/>
          </a:prstGeom>
          <a:noFill/>
          <a:ln>
            <a:noFill/>
          </a:ln>
        </p:spPr>
      </p:pic>
      <p:sp>
        <p:nvSpPr>
          <p:cNvPr id="342" name="Google Shape;342;p26"/>
          <p:cNvSpPr txBox="1"/>
          <p:nvPr/>
        </p:nvSpPr>
        <p:spPr>
          <a:xfrm>
            <a:off x="1781940" y="4219364"/>
            <a:ext cx="10066800" cy="1945200"/>
          </a:xfrm>
          <a:prstGeom prst="rect">
            <a:avLst/>
          </a:prstGeom>
          <a:noFill/>
          <a:ln>
            <a:noFill/>
          </a:ln>
        </p:spPr>
        <p:txBody>
          <a:bodyPr anchorCtr="0" anchor="t" bIns="0" lIns="0" spcFirstLastPara="1" rIns="0" wrap="square" tIns="0">
            <a:spAutoFit/>
          </a:bodyPr>
          <a:lstStyle/>
          <a:p>
            <a:pPr indent="0" lvl="0" marL="0" rtl="0" algn="l">
              <a:lnSpc>
                <a:spcPct val="110997"/>
              </a:lnSpc>
              <a:spcBef>
                <a:spcPts val="0"/>
              </a:spcBef>
              <a:spcAft>
                <a:spcPts val="0"/>
              </a:spcAft>
              <a:buNone/>
            </a:pPr>
            <a:r>
              <a:t/>
            </a:r>
            <a:endParaRPr/>
          </a:p>
          <a:p>
            <a:pPr indent="0" lvl="0" marL="0" marR="0" rtl="0" algn="l">
              <a:lnSpc>
                <a:spcPct val="110997"/>
              </a:lnSpc>
              <a:spcBef>
                <a:spcPts val="0"/>
              </a:spcBef>
              <a:spcAft>
                <a:spcPts val="0"/>
              </a:spcAft>
              <a:buNone/>
            </a:pPr>
            <a:r>
              <a:rPr b="1" i="0" lang="en-US" sz="11084" u="none" cap="none" strike="noStrike">
                <a:solidFill>
                  <a:srgbClr val="FFFFFF"/>
                </a:solidFill>
                <a:latin typeface="Bebas Neue"/>
                <a:ea typeface="Bebas Neue"/>
                <a:cs typeface="Bebas Neue"/>
                <a:sym typeface="Bebas Neue"/>
              </a:rPr>
              <a:t>THANK</a:t>
            </a:r>
            <a:r>
              <a:rPr b="1" lang="en-US" sz="11084">
                <a:solidFill>
                  <a:srgbClr val="FFFFFF"/>
                </a:solidFill>
                <a:latin typeface="Bebas Neue"/>
                <a:ea typeface="Bebas Neue"/>
                <a:cs typeface="Bebas Neue"/>
                <a:sym typeface="Bebas Neue"/>
              </a:rPr>
              <a:t> You</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107" name="Shape 107"/>
        <p:cNvGrpSpPr/>
        <p:nvPr/>
      </p:nvGrpSpPr>
      <p:grpSpPr>
        <a:xfrm>
          <a:off x="0" y="0"/>
          <a:ext cx="0" cy="0"/>
          <a:chOff x="0" y="0"/>
          <a:chExt cx="0" cy="0"/>
        </a:xfrm>
      </p:grpSpPr>
      <p:grpSp>
        <p:nvGrpSpPr>
          <p:cNvPr id="108" name="Google Shape;108;g24391878a95_0_238"/>
          <p:cNvGrpSpPr/>
          <p:nvPr/>
        </p:nvGrpSpPr>
        <p:grpSpPr>
          <a:xfrm>
            <a:off x="5506400" y="2296776"/>
            <a:ext cx="1680167" cy="1580896"/>
            <a:chOff x="1813" y="0"/>
            <a:chExt cx="809173" cy="812800"/>
          </a:xfrm>
        </p:grpSpPr>
        <p:sp>
          <p:nvSpPr>
            <p:cNvPr id="109" name="Google Shape;109;g24391878a95_0_23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78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g24391878a95_0_23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1" name="Google Shape;111;g24391878a95_0_238"/>
          <p:cNvGrpSpPr/>
          <p:nvPr/>
        </p:nvGrpSpPr>
        <p:grpSpPr>
          <a:xfrm>
            <a:off x="10877145" y="2818720"/>
            <a:ext cx="570710" cy="537017"/>
            <a:chOff x="1813" y="0"/>
            <a:chExt cx="809173" cy="812800"/>
          </a:xfrm>
        </p:grpSpPr>
        <p:sp>
          <p:nvSpPr>
            <p:cNvPr id="112" name="Google Shape;112;g24391878a95_0_23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78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24391878a95_0_23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4" name="Google Shape;114;g24391878a95_0_238"/>
          <p:cNvGrpSpPr/>
          <p:nvPr/>
        </p:nvGrpSpPr>
        <p:grpSpPr>
          <a:xfrm>
            <a:off x="10877132" y="7423568"/>
            <a:ext cx="570710" cy="537017"/>
            <a:chOff x="1813" y="0"/>
            <a:chExt cx="809173" cy="812800"/>
          </a:xfrm>
        </p:grpSpPr>
        <p:sp>
          <p:nvSpPr>
            <p:cNvPr id="115" name="Google Shape;115;g24391878a95_0_23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4B2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24391878a95_0_23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7" name="Google Shape;117;g24391878a95_0_238"/>
          <p:cNvGrpSpPr/>
          <p:nvPr/>
        </p:nvGrpSpPr>
        <p:grpSpPr>
          <a:xfrm>
            <a:off x="5506388" y="6901623"/>
            <a:ext cx="1680167" cy="1580896"/>
            <a:chOff x="1813" y="0"/>
            <a:chExt cx="809173" cy="812800"/>
          </a:xfrm>
        </p:grpSpPr>
        <p:sp>
          <p:nvSpPr>
            <p:cNvPr id="118" name="Google Shape;118;g24391878a95_0_23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4B2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24391878a95_0_23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20" name="Google Shape;120;g24391878a95_0_238"/>
          <p:cNvPicPr preferRelativeResize="0"/>
          <p:nvPr/>
        </p:nvPicPr>
        <p:blipFill rotWithShape="1">
          <a:blip r:embed="rId3">
            <a:alphaModFix/>
          </a:blip>
          <a:srcRect b="0" l="0" r="0" t="0"/>
          <a:stretch/>
        </p:blipFill>
        <p:spPr>
          <a:xfrm>
            <a:off x="5788583" y="7219844"/>
            <a:ext cx="1115744" cy="944426"/>
          </a:xfrm>
          <a:prstGeom prst="rect">
            <a:avLst/>
          </a:prstGeom>
          <a:noFill/>
          <a:ln>
            <a:noFill/>
          </a:ln>
        </p:spPr>
      </p:pic>
      <p:pic>
        <p:nvPicPr>
          <p:cNvPr id="121" name="Google Shape;121;g24391878a95_0_238"/>
          <p:cNvPicPr preferRelativeResize="0"/>
          <p:nvPr/>
        </p:nvPicPr>
        <p:blipFill rotWithShape="1">
          <a:blip r:embed="rId4">
            <a:alphaModFix/>
          </a:blip>
          <a:srcRect b="0" l="0" r="0" t="0"/>
          <a:stretch/>
        </p:blipFill>
        <p:spPr>
          <a:xfrm>
            <a:off x="5850847" y="2522871"/>
            <a:ext cx="988039" cy="1128675"/>
          </a:xfrm>
          <a:prstGeom prst="rect">
            <a:avLst/>
          </a:prstGeom>
          <a:noFill/>
          <a:ln>
            <a:noFill/>
          </a:ln>
        </p:spPr>
      </p:pic>
      <p:grpSp>
        <p:nvGrpSpPr>
          <p:cNvPr id="122" name="Google Shape;122;g24391878a95_0_238"/>
          <p:cNvGrpSpPr/>
          <p:nvPr/>
        </p:nvGrpSpPr>
        <p:grpSpPr>
          <a:xfrm>
            <a:off x="5506388" y="4540283"/>
            <a:ext cx="1680167" cy="1580896"/>
            <a:chOff x="1813" y="0"/>
            <a:chExt cx="809173" cy="812800"/>
          </a:xfrm>
        </p:grpSpPr>
        <p:sp>
          <p:nvSpPr>
            <p:cNvPr id="123" name="Google Shape;123;g24391878a95_0_23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F6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24391878a95_0_23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5" name="Google Shape;125;g24391878a95_0_238"/>
          <p:cNvGrpSpPr/>
          <p:nvPr/>
        </p:nvGrpSpPr>
        <p:grpSpPr>
          <a:xfrm>
            <a:off x="10877132" y="4949177"/>
            <a:ext cx="570710" cy="537017"/>
            <a:chOff x="1813" y="0"/>
            <a:chExt cx="809173" cy="812800"/>
          </a:xfrm>
        </p:grpSpPr>
        <p:sp>
          <p:nvSpPr>
            <p:cNvPr id="126" name="Google Shape;126;g24391878a95_0_23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6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4391878a95_0_23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28" name="Google Shape;128;g24391878a95_0_238"/>
          <p:cNvPicPr preferRelativeResize="0"/>
          <p:nvPr/>
        </p:nvPicPr>
        <p:blipFill rotWithShape="1">
          <a:blip r:embed="rId5">
            <a:alphaModFix/>
          </a:blip>
          <a:srcRect b="0" l="0" r="0" t="0"/>
          <a:stretch/>
        </p:blipFill>
        <p:spPr>
          <a:xfrm>
            <a:off x="5768729" y="4782980"/>
            <a:ext cx="1155455" cy="966228"/>
          </a:xfrm>
          <a:prstGeom prst="rect">
            <a:avLst/>
          </a:prstGeom>
          <a:noFill/>
          <a:ln>
            <a:noFill/>
          </a:ln>
        </p:spPr>
      </p:pic>
      <p:pic>
        <p:nvPicPr>
          <p:cNvPr id="129" name="Google Shape;129;g24391878a95_0_238"/>
          <p:cNvPicPr preferRelativeResize="0"/>
          <p:nvPr/>
        </p:nvPicPr>
        <p:blipFill rotWithShape="1">
          <a:blip r:embed="rId6">
            <a:alphaModFix/>
          </a:blip>
          <a:srcRect b="0" l="0" r="0" t="0"/>
          <a:stretch/>
        </p:blipFill>
        <p:spPr>
          <a:xfrm flipH="1">
            <a:off x="674424" y="2462700"/>
            <a:ext cx="4611301" cy="5116674"/>
          </a:xfrm>
          <a:prstGeom prst="rect">
            <a:avLst/>
          </a:prstGeom>
          <a:noFill/>
          <a:ln>
            <a:noFill/>
          </a:ln>
        </p:spPr>
      </p:pic>
      <p:sp>
        <p:nvSpPr>
          <p:cNvPr id="130" name="Google Shape;130;g24391878a95_0_238"/>
          <p:cNvSpPr txBox="1"/>
          <p:nvPr/>
        </p:nvSpPr>
        <p:spPr>
          <a:xfrm>
            <a:off x="7407254" y="2785725"/>
            <a:ext cx="3582900" cy="603000"/>
          </a:xfrm>
          <a:prstGeom prst="rect">
            <a:avLst/>
          </a:prstGeom>
          <a:noFill/>
          <a:ln>
            <a:noFill/>
          </a:ln>
        </p:spPr>
        <p:txBody>
          <a:bodyPr anchorCtr="0" anchor="t" bIns="0" lIns="0" spcFirstLastPara="1" rIns="0" wrap="square" tIns="0">
            <a:spAutoFit/>
          </a:bodyPr>
          <a:lstStyle/>
          <a:p>
            <a:pPr indent="0" lvl="0" marL="0" marR="0" rtl="0" algn="l">
              <a:lnSpc>
                <a:spcPct val="139994"/>
              </a:lnSpc>
              <a:spcBef>
                <a:spcPts val="0"/>
              </a:spcBef>
              <a:spcAft>
                <a:spcPts val="0"/>
              </a:spcAft>
              <a:buNone/>
            </a:pPr>
            <a:r>
              <a:rPr lang="en-US" sz="3918">
                <a:latin typeface="Bebas Neue"/>
                <a:ea typeface="Bebas Neue"/>
                <a:cs typeface="Bebas Neue"/>
                <a:sym typeface="Bebas Neue"/>
              </a:rPr>
              <a:t>Existing Customer </a:t>
            </a:r>
            <a:endParaRPr sz="3918">
              <a:latin typeface="Bebas Neue"/>
              <a:ea typeface="Bebas Neue"/>
              <a:cs typeface="Bebas Neue"/>
              <a:sym typeface="Bebas Neue"/>
            </a:endParaRPr>
          </a:p>
        </p:txBody>
      </p:sp>
      <p:sp>
        <p:nvSpPr>
          <p:cNvPr id="131" name="Google Shape;131;g24391878a95_0_238"/>
          <p:cNvSpPr txBox="1"/>
          <p:nvPr/>
        </p:nvSpPr>
        <p:spPr>
          <a:xfrm>
            <a:off x="7640916" y="7390576"/>
            <a:ext cx="2499600" cy="603000"/>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lang="en-US" sz="3918">
                <a:latin typeface="Bebas Neue"/>
                <a:ea typeface="Bebas Neue"/>
                <a:cs typeface="Bebas Neue"/>
                <a:sym typeface="Bebas Neue"/>
              </a:rPr>
              <a:t>Client Actions</a:t>
            </a:r>
            <a:endParaRPr/>
          </a:p>
        </p:txBody>
      </p:sp>
      <p:sp>
        <p:nvSpPr>
          <p:cNvPr id="132" name="Google Shape;132;g24391878a95_0_238"/>
          <p:cNvSpPr txBox="1"/>
          <p:nvPr/>
        </p:nvSpPr>
        <p:spPr>
          <a:xfrm>
            <a:off x="12030724" y="2239125"/>
            <a:ext cx="6065400" cy="1696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900">
                <a:latin typeface="Rubik"/>
                <a:ea typeface="Rubik"/>
                <a:cs typeface="Rubik"/>
                <a:sym typeface="Rubik"/>
              </a:rPr>
              <a:t>Data Collection</a:t>
            </a:r>
            <a:endParaRPr sz="2900">
              <a:latin typeface="Rubik"/>
              <a:ea typeface="Rubik"/>
              <a:cs typeface="Rubik"/>
              <a:sym typeface="Rubik"/>
            </a:endParaRPr>
          </a:p>
          <a:p>
            <a:pPr indent="0" lvl="0" marL="0" marR="0" rtl="0" algn="l">
              <a:lnSpc>
                <a:spcPct val="140000"/>
              </a:lnSpc>
              <a:spcBef>
                <a:spcPts val="0"/>
              </a:spcBef>
              <a:spcAft>
                <a:spcPts val="0"/>
              </a:spcAft>
              <a:buNone/>
            </a:pPr>
            <a:r>
              <a:rPr lang="en-US" sz="2900">
                <a:latin typeface="Rubik"/>
                <a:ea typeface="Rubik"/>
                <a:cs typeface="Rubik"/>
                <a:sym typeface="Rubik"/>
              </a:rPr>
              <a:t>Data Preprocessing</a:t>
            </a:r>
            <a:endParaRPr sz="2900">
              <a:latin typeface="Rubik"/>
              <a:ea typeface="Rubik"/>
              <a:cs typeface="Rubik"/>
              <a:sym typeface="Rubik"/>
            </a:endParaRPr>
          </a:p>
          <a:p>
            <a:pPr indent="0" lvl="0" marL="0" marR="0" rtl="0" algn="l">
              <a:lnSpc>
                <a:spcPct val="140000"/>
              </a:lnSpc>
              <a:spcBef>
                <a:spcPts val="0"/>
              </a:spcBef>
              <a:spcAft>
                <a:spcPts val="0"/>
              </a:spcAft>
              <a:buNone/>
            </a:pPr>
            <a:r>
              <a:rPr lang="en-US" sz="2900">
                <a:latin typeface="Rubik"/>
                <a:ea typeface="Rubik"/>
                <a:cs typeface="Rubik"/>
                <a:sym typeface="Rubik"/>
              </a:rPr>
              <a:t>Recency</a:t>
            </a:r>
            <a:r>
              <a:rPr lang="en-US" sz="2900">
                <a:latin typeface="Rubik"/>
                <a:ea typeface="Rubik"/>
                <a:cs typeface="Rubik"/>
                <a:sym typeface="Rubik"/>
              </a:rPr>
              <a:t> Frequency Monetary</a:t>
            </a:r>
            <a:endParaRPr sz="2900">
              <a:latin typeface="Rubik"/>
              <a:ea typeface="Rubik"/>
              <a:cs typeface="Rubik"/>
              <a:sym typeface="Rubik"/>
            </a:endParaRPr>
          </a:p>
        </p:txBody>
      </p:sp>
      <p:sp>
        <p:nvSpPr>
          <p:cNvPr id="133" name="Google Shape;133;g24391878a95_0_238"/>
          <p:cNvSpPr txBox="1"/>
          <p:nvPr/>
        </p:nvSpPr>
        <p:spPr>
          <a:xfrm>
            <a:off x="6904325" y="4666050"/>
            <a:ext cx="4040700" cy="1447200"/>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lang="en-US" sz="3918">
                <a:latin typeface="Bebas Neue"/>
                <a:ea typeface="Bebas Neue"/>
                <a:cs typeface="Bebas Neue"/>
                <a:sym typeface="Bebas Neue"/>
              </a:rPr>
              <a:t>Future Customer Behavior Prediction</a:t>
            </a:r>
            <a:endParaRPr/>
          </a:p>
        </p:txBody>
      </p:sp>
      <p:sp>
        <p:nvSpPr>
          <p:cNvPr id="134" name="Google Shape;134;g24391878a95_0_238"/>
          <p:cNvSpPr txBox="1"/>
          <p:nvPr/>
        </p:nvSpPr>
        <p:spPr>
          <a:xfrm>
            <a:off x="1264280" y="3545398"/>
            <a:ext cx="3265500" cy="769500"/>
          </a:xfrm>
          <a:prstGeom prst="rect">
            <a:avLst/>
          </a:prstGeom>
          <a:noFill/>
          <a:ln>
            <a:noFill/>
          </a:ln>
        </p:spPr>
        <p:txBody>
          <a:bodyPr anchorCtr="0" anchor="t" bIns="0" lIns="0" spcFirstLastPara="1" rIns="0" wrap="square" tIns="0">
            <a:spAutoFit/>
          </a:bodyPr>
          <a:lstStyle/>
          <a:p>
            <a:pPr indent="0" lvl="0" marL="0" marR="0" rtl="0" algn="ctr">
              <a:lnSpc>
                <a:spcPct val="116000"/>
              </a:lnSpc>
              <a:spcBef>
                <a:spcPts val="0"/>
              </a:spcBef>
              <a:spcAft>
                <a:spcPts val="0"/>
              </a:spcAft>
              <a:buNone/>
            </a:pPr>
            <a:r>
              <a:rPr b="1" lang="en-US" sz="5000">
                <a:solidFill>
                  <a:srgbClr val="2B1B94"/>
                </a:solidFill>
                <a:latin typeface="Bebas Neue"/>
                <a:ea typeface="Bebas Neue"/>
                <a:cs typeface="Bebas Neue"/>
                <a:sym typeface="Bebas Neue"/>
              </a:rPr>
              <a:t>Content</a:t>
            </a:r>
            <a:endParaRPr/>
          </a:p>
        </p:txBody>
      </p:sp>
      <p:sp>
        <p:nvSpPr>
          <p:cNvPr id="135" name="Google Shape;135;g24391878a95_0_238"/>
          <p:cNvSpPr txBox="1"/>
          <p:nvPr/>
        </p:nvSpPr>
        <p:spPr>
          <a:xfrm>
            <a:off x="12030724" y="4482638"/>
            <a:ext cx="6065400" cy="1696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900">
                <a:latin typeface="Rubik"/>
                <a:ea typeface="Rubik"/>
                <a:cs typeface="Rubik"/>
                <a:sym typeface="Rubik"/>
              </a:rPr>
              <a:t>Customer Action Prediction</a:t>
            </a:r>
            <a:endParaRPr sz="2900">
              <a:latin typeface="Rubik"/>
              <a:ea typeface="Rubik"/>
              <a:cs typeface="Rubik"/>
              <a:sym typeface="Rubik"/>
            </a:endParaRPr>
          </a:p>
          <a:p>
            <a:pPr indent="0" lvl="0" marL="0" marR="0" rtl="0" algn="l">
              <a:lnSpc>
                <a:spcPct val="140000"/>
              </a:lnSpc>
              <a:spcBef>
                <a:spcPts val="0"/>
              </a:spcBef>
              <a:spcAft>
                <a:spcPts val="0"/>
              </a:spcAft>
              <a:buNone/>
            </a:pPr>
            <a:r>
              <a:rPr lang="en-US" sz="2900">
                <a:latin typeface="Rubik"/>
                <a:ea typeface="Rubik"/>
                <a:cs typeface="Rubik"/>
                <a:sym typeface="Rubik"/>
              </a:rPr>
              <a:t>Model Interpretation</a:t>
            </a:r>
            <a:endParaRPr sz="2900">
              <a:latin typeface="Rubik"/>
              <a:ea typeface="Rubik"/>
              <a:cs typeface="Rubik"/>
              <a:sym typeface="Rubik"/>
            </a:endParaRPr>
          </a:p>
          <a:p>
            <a:pPr indent="0" lvl="0" marL="0" marR="0" rtl="0" algn="l">
              <a:lnSpc>
                <a:spcPct val="140000"/>
              </a:lnSpc>
              <a:spcBef>
                <a:spcPts val="0"/>
              </a:spcBef>
              <a:spcAft>
                <a:spcPts val="0"/>
              </a:spcAft>
              <a:buNone/>
            </a:pPr>
            <a:r>
              <a:rPr lang="en-US" sz="2900">
                <a:latin typeface="Rubik"/>
                <a:ea typeface="Rubik"/>
                <a:cs typeface="Rubik"/>
                <a:sym typeface="Rubik"/>
              </a:rPr>
              <a:t>Recency Frequency Monetary</a:t>
            </a:r>
            <a:endParaRPr sz="2900">
              <a:latin typeface="Rubik"/>
              <a:ea typeface="Rubik"/>
              <a:cs typeface="Rubik"/>
              <a:sym typeface="Rubik"/>
            </a:endParaRPr>
          </a:p>
        </p:txBody>
      </p:sp>
      <p:sp>
        <p:nvSpPr>
          <p:cNvPr id="136" name="Google Shape;136;g24391878a95_0_238"/>
          <p:cNvSpPr txBox="1"/>
          <p:nvPr/>
        </p:nvSpPr>
        <p:spPr>
          <a:xfrm>
            <a:off x="12030725" y="6843975"/>
            <a:ext cx="6718200" cy="1696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900">
                <a:latin typeface="Rubik"/>
                <a:ea typeface="Rubik"/>
                <a:cs typeface="Rubik"/>
                <a:sym typeface="Rubik"/>
              </a:rPr>
              <a:t>Association Rule Analysis</a:t>
            </a:r>
            <a:endParaRPr sz="2900">
              <a:latin typeface="Rubik"/>
              <a:ea typeface="Rubik"/>
              <a:cs typeface="Rubik"/>
              <a:sym typeface="Rubik"/>
            </a:endParaRPr>
          </a:p>
          <a:p>
            <a:pPr indent="0" lvl="0" marL="0" marR="0" rtl="0" algn="l">
              <a:lnSpc>
                <a:spcPct val="140000"/>
              </a:lnSpc>
              <a:spcBef>
                <a:spcPts val="0"/>
              </a:spcBef>
              <a:spcAft>
                <a:spcPts val="0"/>
              </a:spcAft>
              <a:buNone/>
            </a:pPr>
            <a:r>
              <a:rPr lang="en-US" sz="2900">
                <a:latin typeface="Rubik"/>
                <a:ea typeface="Rubik"/>
                <a:cs typeface="Rubik"/>
                <a:sym typeface="Rubik"/>
              </a:rPr>
              <a:t>Future Client Recommendation </a:t>
            </a:r>
            <a:endParaRPr sz="2900">
              <a:latin typeface="Rubik"/>
              <a:ea typeface="Rubik"/>
              <a:cs typeface="Rubik"/>
              <a:sym typeface="Rubik"/>
            </a:endParaRPr>
          </a:p>
          <a:p>
            <a:pPr indent="0" lvl="0" marL="0" marR="0" rtl="0" algn="l">
              <a:lnSpc>
                <a:spcPct val="140000"/>
              </a:lnSpc>
              <a:spcBef>
                <a:spcPts val="0"/>
              </a:spcBef>
              <a:spcAft>
                <a:spcPts val="0"/>
              </a:spcAft>
              <a:buNone/>
            </a:pPr>
            <a:r>
              <a:rPr lang="en-US" sz="2900">
                <a:latin typeface="Rubik"/>
                <a:ea typeface="Rubik"/>
                <a:cs typeface="Rubik"/>
                <a:sym typeface="Rubik"/>
              </a:rPr>
              <a:t>Marketing</a:t>
            </a:r>
            <a:endParaRPr sz="2900">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140" name="Shape 140"/>
        <p:cNvGrpSpPr/>
        <p:nvPr/>
      </p:nvGrpSpPr>
      <p:grpSpPr>
        <a:xfrm>
          <a:off x="0" y="0"/>
          <a:ext cx="0" cy="0"/>
          <a:chOff x="0" y="0"/>
          <a:chExt cx="0" cy="0"/>
        </a:xfrm>
      </p:grpSpPr>
      <p:sp>
        <p:nvSpPr>
          <p:cNvPr id="141" name="Google Shape;141;g241ab8ff7b2_0_28"/>
          <p:cNvSpPr txBox="1"/>
          <p:nvPr/>
        </p:nvSpPr>
        <p:spPr>
          <a:xfrm>
            <a:off x="1028700" y="1085850"/>
            <a:ext cx="16230600" cy="10773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b="1" lang="en-US" sz="6999">
                <a:solidFill>
                  <a:srgbClr val="7C6CE3"/>
                </a:solidFill>
                <a:latin typeface="Bebas Neue"/>
                <a:ea typeface="Bebas Neue"/>
                <a:cs typeface="Bebas Neue"/>
                <a:sym typeface="Bebas Neue"/>
              </a:rPr>
              <a:t>Data description</a:t>
            </a:r>
            <a:endParaRPr/>
          </a:p>
        </p:txBody>
      </p:sp>
      <p:sp>
        <p:nvSpPr>
          <p:cNvPr id="142" name="Google Shape;142;g241ab8ff7b2_0_28"/>
          <p:cNvSpPr txBox="1"/>
          <p:nvPr/>
        </p:nvSpPr>
        <p:spPr>
          <a:xfrm>
            <a:off x="2082600" y="2692850"/>
            <a:ext cx="14122800" cy="5787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800">
                <a:latin typeface="Source Sans Pro"/>
                <a:ea typeface="Source Sans Pro"/>
                <a:cs typeface="Source Sans Pro"/>
                <a:sym typeface="Source Sans Pro"/>
              </a:rPr>
              <a:t>Data Source: </a:t>
            </a:r>
            <a:r>
              <a:rPr lang="en-US" sz="2800">
                <a:latin typeface="Source Sans Pro"/>
                <a:ea typeface="Source Sans Pro"/>
                <a:cs typeface="Source Sans Pro"/>
                <a:sym typeface="Source Sans Pro"/>
              </a:rPr>
              <a:t>Kaggle</a:t>
            </a:r>
            <a:endParaRPr sz="2800">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b="1" lang="en-US" sz="2800">
                <a:latin typeface="Source Sans Pro"/>
                <a:ea typeface="Source Sans Pro"/>
                <a:cs typeface="Source Sans Pro"/>
                <a:sym typeface="Source Sans Pro"/>
              </a:rPr>
              <a:t>About Dataset: </a:t>
            </a:r>
            <a:endParaRPr b="1" sz="2800">
              <a:latin typeface="Source Sans Pro"/>
              <a:ea typeface="Source Sans Pro"/>
              <a:cs typeface="Source Sans Pro"/>
              <a:sym typeface="Source Sans Pro"/>
            </a:endParaRPr>
          </a:p>
          <a:p>
            <a:pPr indent="-406400" lvl="0" marL="457200" rtl="0" algn="l">
              <a:lnSpc>
                <a:spcPct val="150000"/>
              </a:lnSpc>
              <a:spcBef>
                <a:spcPts val="0"/>
              </a:spcBef>
              <a:spcAft>
                <a:spcPts val="0"/>
              </a:spcAft>
              <a:buSzPts val="2800"/>
              <a:buFont typeface="Source Sans Pro"/>
              <a:buChar char="●"/>
            </a:pPr>
            <a:r>
              <a:rPr lang="en-US" sz="2800">
                <a:latin typeface="Source Sans Pro"/>
                <a:ea typeface="Source Sans Pro"/>
                <a:cs typeface="Source Sans Pro"/>
                <a:sym typeface="Source Sans Pro"/>
              </a:rPr>
              <a:t>2240 rows, 29 columns</a:t>
            </a:r>
            <a:endParaRPr sz="2800">
              <a:latin typeface="Source Sans Pro"/>
              <a:ea typeface="Source Sans Pro"/>
              <a:cs typeface="Source Sans Pro"/>
              <a:sym typeface="Source Sans Pro"/>
            </a:endParaRPr>
          </a:p>
          <a:p>
            <a:pPr indent="-406400" lvl="0" marL="457200" rtl="0" algn="l">
              <a:lnSpc>
                <a:spcPct val="150000"/>
              </a:lnSpc>
              <a:spcBef>
                <a:spcPts val="0"/>
              </a:spcBef>
              <a:spcAft>
                <a:spcPts val="0"/>
              </a:spcAft>
              <a:buSzPts val="2800"/>
              <a:buFont typeface="Source Sans Pro"/>
              <a:buChar char="●"/>
            </a:pPr>
            <a:r>
              <a:rPr lang="en-US" sz="2800">
                <a:latin typeface="Source Sans Pro"/>
                <a:ea typeface="Source Sans Pro"/>
                <a:cs typeface="Source Sans Pro"/>
                <a:sym typeface="Source Sans Pro"/>
              </a:rPr>
              <a:t>Contains information about: </a:t>
            </a:r>
            <a:endParaRPr sz="2800">
              <a:latin typeface="Source Sans Pro"/>
              <a:ea typeface="Source Sans Pro"/>
              <a:cs typeface="Source Sans Pro"/>
              <a:sym typeface="Source Sans Pro"/>
            </a:endParaRPr>
          </a:p>
          <a:p>
            <a:pPr indent="-406400" lvl="1" marL="914400" rtl="0" algn="l">
              <a:lnSpc>
                <a:spcPct val="150000"/>
              </a:lnSpc>
              <a:spcBef>
                <a:spcPts val="0"/>
              </a:spcBef>
              <a:spcAft>
                <a:spcPts val="0"/>
              </a:spcAft>
              <a:buSzPts val="2800"/>
              <a:buFont typeface="Source Sans Pro"/>
              <a:buChar char="○"/>
            </a:pPr>
            <a:r>
              <a:rPr lang="en-US" sz="2800">
                <a:latin typeface="Source Sans Pro"/>
                <a:ea typeface="Source Sans Pro"/>
                <a:cs typeface="Source Sans Pro"/>
                <a:sym typeface="Source Sans Pro"/>
              </a:rPr>
              <a:t>Customer demographic(e.g. Year birth, education, marital status…)</a:t>
            </a:r>
            <a:endParaRPr sz="2800">
              <a:latin typeface="Source Sans Pro"/>
              <a:ea typeface="Source Sans Pro"/>
              <a:cs typeface="Source Sans Pro"/>
              <a:sym typeface="Source Sans Pro"/>
            </a:endParaRPr>
          </a:p>
          <a:p>
            <a:pPr indent="-406400" lvl="1" marL="914400" rtl="0" algn="l">
              <a:lnSpc>
                <a:spcPct val="150000"/>
              </a:lnSpc>
              <a:spcBef>
                <a:spcPts val="0"/>
              </a:spcBef>
              <a:spcAft>
                <a:spcPts val="0"/>
              </a:spcAft>
              <a:buSzPts val="2800"/>
              <a:buFont typeface="Source Sans Pro"/>
              <a:buChar char="○"/>
            </a:pPr>
            <a:r>
              <a:rPr lang="en-US" sz="2800">
                <a:latin typeface="Source Sans Pro"/>
                <a:ea typeface="Source Sans Pro"/>
                <a:cs typeface="Source Sans Pro"/>
                <a:sym typeface="Source Sans Pro"/>
              </a:rPr>
              <a:t>Customer activities (e.g. </a:t>
            </a:r>
            <a:r>
              <a:rPr lang="en-US" sz="2800">
                <a:solidFill>
                  <a:srgbClr val="3C4043"/>
                </a:solidFill>
                <a:latin typeface="Source Sans Pro"/>
                <a:ea typeface="Source Sans Pro"/>
                <a:cs typeface="Source Sans Pro"/>
                <a:sym typeface="Source Sans Pro"/>
              </a:rPr>
              <a:t>Number of days since customer's last purchase, Complain…)</a:t>
            </a:r>
            <a:endParaRPr sz="2800">
              <a:latin typeface="Source Sans Pro"/>
              <a:ea typeface="Source Sans Pro"/>
              <a:cs typeface="Source Sans Pro"/>
              <a:sym typeface="Source Sans Pro"/>
            </a:endParaRPr>
          </a:p>
          <a:p>
            <a:pPr indent="-406400" lvl="1" marL="914400" rtl="0" algn="l">
              <a:lnSpc>
                <a:spcPct val="150000"/>
              </a:lnSpc>
              <a:spcBef>
                <a:spcPts val="0"/>
              </a:spcBef>
              <a:spcAft>
                <a:spcPts val="0"/>
              </a:spcAft>
              <a:buSzPts val="2800"/>
              <a:buFont typeface="Source Sans Pro"/>
              <a:buChar char="○"/>
            </a:pPr>
            <a:r>
              <a:rPr lang="en-US" sz="2800">
                <a:latin typeface="Source Sans Pro"/>
                <a:ea typeface="Source Sans Pro"/>
                <a:cs typeface="Source Sans Pro"/>
                <a:sym typeface="Source Sans Pro"/>
              </a:rPr>
              <a:t>Amount spent in different products(Wine, fruit, meat, sweet, gold)</a:t>
            </a:r>
            <a:endParaRPr sz="2800">
              <a:latin typeface="Source Sans Pro"/>
              <a:ea typeface="Source Sans Pro"/>
              <a:cs typeface="Source Sans Pro"/>
              <a:sym typeface="Source Sans Pro"/>
            </a:endParaRPr>
          </a:p>
          <a:p>
            <a:pPr indent="-406400" lvl="1" marL="914400" rtl="0" algn="l">
              <a:lnSpc>
                <a:spcPct val="150000"/>
              </a:lnSpc>
              <a:spcBef>
                <a:spcPts val="0"/>
              </a:spcBef>
              <a:spcAft>
                <a:spcPts val="0"/>
              </a:spcAft>
              <a:buSzPts val="2800"/>
              <a:buFont typeface="Source Sans Pro"/>
              <a:buChar char="○"/>
            </a:pPr>
            <a:r>
              <a:rPr lang="en-US" sz="2800">
                <a:latin typeface="Source Sans Pro"/>
                <a:ea typeface="Source Sans Pro"/>
                <a:cs typeface="Source Sans Pro"/>
                <a:sym typeface="Source Sans Pro"/>
              </a:rPr>
              <a:t>Promotion activities (e.g. Whether </a:t>
            </a:r>
            <a:r>
              <a:rPr lang="en-US" sz="2800">
                <a:latin typeface="Source Sans Pro"/>
                <a:ea typeface="Source Sans Pro"/>
                <a:cs typeface="Source Sans Pro"/>
                <a:sym typeface="Source Sans Pro"/>
              </a:rPr>
              <a:t>accept</a:t>
            </a:r>
            <a:r>
              <a:rPr lang="en-US" sz="2800">
                <a:latin typeface="Source Sans Pro"/>
                <a:ea typeface="Source Sans Pro"/>
                <a:cs typeface="Source Sans Pro"/>
                <a:sym typeface="Source Sans Pro"/>
              </a:rPr>
              <a:t> offer in the last campaign or not)</a:t>
            </a:r>
            <a:endParaRPr sz="2800">
              <a:latin typeface="Source Sans Pro"/>
              <a:ea typeface="Source Sans Pro"/>
              <a:cs typeface="Source Sans Pro"/>
              <a:sym typeface="Source Sans Pro"/>
            </a:endParaRPr>
          </a:p>
          <a:p>
            <a:pPr indent="-406400" lvl="1" marL="914400" rtl="0" algn="l">
              <a:lnSpc>
                <a:spcPct val="150000"/>
              </a:lnSpc>
              <a:spcBef>
                <a:spcPts val="0"/>
              </a:spcBef>
              <a:spcAft>
                <a:spcPts val="0"/>
              </a:spcAft>
              <a:buSzPts val="2800"/>
              <a:buFont typeface="Source Sans Pro"/>
              <a:buChar char="○"/>
            </a:pPr>
            <a:r>
              <a:rPr lang="en-US" sz="2800">
                <a:latin typeface="Source Sans Pro"/>
                <a:ea typeface="Source Sans Pro"/>
                <a:cs typeface="Source Sans Pro"/>
                <a:sym typeface="Source Sans Pro"/>
              </a:rPr>
              <a:t>Number of purchase made in different sells channel(Web, Catalogue, Store)</a:t>
            </a:r>
            <a:endParaRPr sz="2800">
              <a:latin typeface="Source Sans Pro"/>
              <a:ea typeface="Source Sans Pro"/>
              <a:cs typeface="Source Sans Pro"/>
              <a:sym typeface="Source Sans Pro"/>
            </a:endParaRPr>
          </a:p>
        </p:txBody>
      </p:sp>
      <p:pic>
        <p:nvPicPr>
          <p:cNvPr id="143" name="Google Shape;143;g241ab8ff7b2_0_28"/>
          <p:cNvPicPr preferRelativeResize="0"/>
          <p:nvPr/>
        </p:nvPicPr>
        <p:blipFill>
          <a:blip r:embed="rId3">
            <a:alphaModFix/>
          </a:blip>
          <a:stretch>
            <a:fillRect/>
          </a:stretch>
        </p:blipFill>
        <p:spPr>
          <a:xfrm>
            <a:off x="12336800" y="2283310"/>
            <a:ext cx="5561799" cy="280191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147" name="Shape 147"/>
        <p:cNvGrpSpPr/>
        <p:nvPr/>
      </p:nvGrpSpPr>
      <p:grpSpPr>
        <a:xfrm>
          <a:off x="0" y="0"/>
          <a:ext cx="0" cy="0"/>
          <a:chOff x="0" y="0"/>
          <a:chExt cx="0" cy="0"/>
        </a:xfrm>
      </p:grpSpPr>
      <p:sp>
        <p:nvSpPr>
          <p:cNvPr id="148" name="Google Shape;148;g24391878a95_0_70"/>
          <p:cNvSpPr txBox="1"/>
          <p:nvPr/>
        </p:nvSpPr>
        <p:spPr>
          <a:xfrm>
            <a:off x="1028700" y="1085850"/>
            <a:ext cx="16230600" cy="10773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b="1" lang="en-US" sz="6999">
                <a:solidFill>
                  <a:srgbClr val="7C6CE3"/>
                </a:solidFill>
                <a:latin typeface="Bebas Neue"/>
                <a:ea typeface="Bebas Neue"/>
                <a:cs typeface="Bebas Neue"/>
                <a:sym typeface="Bebas Neue"/>
              </a:rPr>
              <a:t>Data Cleaning &amp; preprocessing</a:t>
            </a:r>
            <a:endParaRPr/>
          </a:p>
        </p:txBody>
      </p:sp>
      <p:sp>
        <p:nvSpPr>
          <p:cNvPr id="149" name="Google Shape;149;g24391878a95_0_70"/>
          <p:cNvSpPr txBox="1"/>
          <p:nvPr/>
        </p:nvSpPr>
        <p:spPr>
          <a:xfrm>
            <a:off x="9747775" y="2910488"/>
            <a:ext cx="7477800" cy="6588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800">
                <a:latin typeface="Source Sans Pro"/>
                <a:ea typeface="Source Sans Pro"/>
                <a:cs typeface="Source Sans Pro"/>
                <a:sym typeface="Source Sans Pro"/>
              </a:rPr>
              <a:t>Dropping NaNs</a:t>
            </a:r>
            <a:endParaRPr sz="2800">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b="1" lang="en-US" sz="2800">
                <a:latin typeface="Source Sans Pro"/>
                <a:ea typeface="Source Sans Pro"/>
                <a:cs typeface="Source Sans Pro"/>
                <a:sym typeface="Source Sans Pro"/>
              </a:rPr>
              <a:t>Column Transformation: </a:t>
            </a:r>
            <a:endParaRPr b="1" sz="2800">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lang="en-US" sz="2800">
                <a:latin typeface="Source Sans Pro"/>
                <a:ea typeface="Source Sans Pro"/>
                <a:cs typeface="Source Sans Pro"/>
                <a:sym typeface="Source Sans Pro"/>
              </a:rPr>
              <a:t>Date of Birth -&gt; Age; Dt_Customer -&gt; VIP_Days</a:t>
            </a:r>
            <a:endParaRPr sz="2800">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b="1" lang="en-US" sz="2800">
                <a:latin typeface="Source Sans Pro"/>
                <a:ea typeface="Source Sans Pro"/>
                <a:cs typeface="Source Sans Pro"/>
                <a:sym typeface="Source Sans Pro"/>
              </a:rPr>
              <a:t>Outliers: </a:t>
            </a:r>
            <a:r>
              <a:rPr lang="en-US" sz="2800">
                <a:latin typeface="Source Sans Pro"/>
                <a:ea typeface="Source Sans Pro"/>
                <a:cs typeface="Source Sans Pro"/>
                <a:sym typeface="Source Sans Pro"/>
              </a:rPr>
              <a:t>lower limit = 15% percentile - 1.5IQR</a:t>
            </a:r>
            <a:endParaRPr sz="2800">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b="1" lang="en-US" sz="2800">
                <a:latin typeface="Source Sans Pro"/>
                <a:ea typeface="Source Sans Pro"/>
                <a:cs typeface="Source Sans Pro"/>
                <a:sym typeface="Source Sans Pro"/>
              </a:rPr>
              <a:t>			</a:t>
            </a:r>
            <a:r>
              <a:rPr lang="en-US" sz="2800">
                <a:latin typeface="Source Sans Pro"/>
                <a:ea typeface="Source Sans Pro"/>
                <a:cs typeface="Source Sans Pro"/>
                <a:sym typeface="Source Sans Pro"/>
              </a:rPr>
              <a:t>upper limit = 85% percentile + 1.5IQR</a:t>
            </a:r>
            <a:endParaRPr sz="2800">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b="1" lang="en-US" sz="2800">
                <a:latin typeface="Source Sans Pro"/>
                <a:ea typeface="Source Sans Pro"/>
                <a:cs typeface="Source Sans Pro"/>
                <a:sym typeface="Source Sans Pro"/>
              </a:rPr>
              <a:t>Dropping duplicated Columns: </a:t>
            </a:r>
            <a:r>
              <a:rPr lang="en-US" sz="2800">
                <a:latin typeface="Source Sans Pro"/>
                <a:ea typeface="Source Sans Pro"/>
                <a:cs typeface="Source Sans Pro"/>
                <a:sym typeface="Source Sans Pro"/>
              </a:rPr>
              <a:t>Z_CostContrast, Z_Revenue</a:t>
            </a:r>
            <a:endParaRPr sz="2800">
              <a:latin typeface="Source Sans Pro"/>
              <a:ea typeface="Source Sans Pro"/>
              <a:cs typeface="Source Sans Pro"/>
              <a:sym typeface="Source Sans Pro"/>
            </a:endParaRPr>
          </a:p>
          <a:p>
            <a:pPr indent="0" lvl="0" marL="0" rtl="0" algn="l">
              <a:lnSpc>
                <a:spcPct val="150000"/>
              </a:lnSpc>
              <a:spcBef>
                <a:spcPts val="0"/>
              </a:spcBef>
              <a:spcAft>
                <a:spcPts val="0"/>
              </a:spcAft>
              <a:buNone/>
            </a:pPr>
            <a:r>
              <a:t/>
            </a:r>
            <a:endParaRPr b="1" sz="2800">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b="1" lang="en-US" sz="3200">
                <a:solidFill>
                  <a:srgbClr val="BF9000"/>
                </a:solidFill>
                <a:latin typeface="Source Sans Pro"/>
                <a:ea typeface="Source Sans Pro"/>
                <a:cs typeface="Source Sans Pro"/>
                <a:sym typeface="Source Sans Pro"/>
              </a:rPr>
              <a:t>Results:</a:t>
            </a:r>
            <a:endParaRPr b="1" sz="3200">
              <a:solidFill>
                <a:srgbClr val="BF9000"/>
              </a:solidFill>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b="1" lang="en-US" sz="3200">
                <a:solidFill>
                  <a:srgbClr val="BF9000"/>
                </a:solidFill>
                <a:latin typeface="Source Sans Pro"/>
                <a:ea typeface="Source Sans Pro"/>
                <a:cs typeface="Source Sans Pro"/>
                <a:sym typeface="Source Sans Pro"/>
              </a:rPr>
              <a:t>2240 rows * 29 cols -&gt; 1977 rows * 27 cols</a:t>
            </a:r>
            <a:endParaRPr b="1" sz="3200">
              <a:solidFill>
                <a:srgbClr val="BF9000"/>
              </a:solidFill>
              <a:latin typeface="Source Sans Pro"/>
              <a:ea typeface="Source Sans Pro"/>
              <a:cs typeface="Source Sans Pro"/>
              <a:sym typeface="Source Sans Pro"/>
            </a:endParaRPr>
          </a:p>
        </p:txBody>
      </p:sp>
      <p:pic>
        <p:nvPicPr>
          <p:cNvPr id="150" name="Google Shape;150;g24391878a95_0_70"/>
          <p:cNvPicPr preferRelativeResize="0"/>
          <p:nvPr/>
        </p:nvPicPr>
        <p:blipFill>
          <a:blip r:embed="rId3">
            <a:alphaModFix/>
          </a:blip>
          <a:stretch>
            <a:fillRect/>
          </a:stretch>
        </p:blipFill>
        <p:spPr>
          <a:xfrm>
            <a:off x="1762125" y="2647950"/>
            <a:ext cx="5619750" cy="781050"/>
          </a:xfrm>
          <a:prstGeom prst="rect">
            <a:avLst/>
          </a:prstGeom>
          <a:noFill/>
          <a:ln>
            <a:noFill/>
          </a:ln>
        </p:spPr>
      </p:pic>
      <p:pic>
        <p:nvPicPr>
          <p:cNvPr id="151" name="Google Shape;151;g24391878a95_0_70"/>
          <p:cNvPicPr preferRelativeResize="0"/>
          <p:nvPr/>
        </p:nvPicPr>
        <p:blipFill>
          <a:blip r:embed="rId4">
            <a:alphaModFix/>
          </a:blip>
          <a:stretch>
            <a:fillRect/>
          </a:stretch>
        </p:blipFill>
        <p:spPr>
          <a:xfrm>
            <a:off x="504100" y="3913800"/>
            <a:ext cx="4067900" cy="2953417"/>
          </a:xfrm>
          <a:prstGeom prst="rect">
            <a:avLst/>
          </a:prstGeom>
          <a:noFill/>
          <a:ln>
            <a:noFill/>
          </a:ln>
        </p:spPr>
      </p:pic>
      <p:pic>
        <p:nvPicPr>
          <p:cNvPr id="152" name="Google Shape;152;g24391878a95_0_70"/>
          <p:cNvPicPr preferRelativeResize="0"/>
          <p:nvPr/>
        </p:nvPicPr>
        <p:blipFill>
          <a:blip r:embed="rId5">
            <a:alphaModFix/>
          </a:blip>
          <a:stretch>
            <a:fillRect/>
          </a:stretch>
        </p:blipFill>
        <p:spPr>
          <a:xfrm>
            <a:off x="504100" y="6449600"/>
            <a:ext cx="4067900" cy="2953417"/>
          </a:xfrm>
          <a:prstGeom prst="rect">
            <a:avLst/>
          </a:prstGeom>
          <a:noFill/>
          <a:ln>
            <a:noFill/>
          </a:ln>
        </p:spPr>
      </p:pic>
      <p:pic>
        <p:nvPicPr>
          <p:cNvPr id="153" name="Google Shape;153;g24391878a95_0_70"/>
          <p:cNvPicPr preferRelativeResize="0"/>
          <p:nvPr/>
        </p:nvPicPr>
        <p:blipFill>
          <a:blip r:embed="rId6">
            <a:alphaModFix/>
          </a:blip>
          <a:stretch>
            <a:fillRect/>
          </a:stretch>
        </p:blipFill>
        <p:spPr>
          <a:xfrm>
            <a:off x="4572000" y="3913800"/>
            <a:ext cx="4067900" cy="2953398"/>
          </a:xfrm>
          <a:prstGeom prst="rect">
            <a:avLst/>
          </a:prstGeom>
          <a:noFill/>
          <a:ln>
            <a:noFill/>
          </a:ln>
        </p:spPr>
      </p:pic>
      <p:pic>
        <p:nvPicPr>
          <p:cNvPr id="154" name="Google Shape;154;g24391878a95_0_70"/>
          <p:cNvPicPr preferRelativeResize="0"/>
          <p:nvPr/>
        </p:nvPicPr>
        <p:blipFill>
          <a:blip r:embed="rId7">
            <a:alphaModFix/>
          </a:blip>
          <a:stretch>
            <a:fillRect/>
          </a:stretch>
        </p:blipFill>
        <p:spPr>
          <a:xfrm>
            <a:off x="4572000" y="6449613"/>
            <a:ext cx="4067900" cy="295341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158" name="Shape 158"/>
        <p:cNvGrpSpPr/>
        <p:nvPr/>
      </p:nvGrpSpPr>
      <p:grpSpPr>
        <a:xfrm>
          <a:off x="0" y="0"/>
          <a:ext cx="0" cy="0"/>
          <a:chOff x="0" y="0"/>
          <a:chExt cx="0" cy="0"/>
        </a:xfrm>
      </p:grpSpPr>
      <p:grpSp>
        <p:nvGrpSpPr>
          <p:cNvPr id="159" name="Google Shape;159;g24391878a95_0_26"/>
          <p:cNvGrpSpPr/>
          <p:nvPr/>
        </p:nvGrpSpPr>
        <p:grpSpPr>
          <a:xfrm rot="-5400000">
            <a:off x="-153132" y="1907277"/>
            <a:ext cx="1383304" cy="1210391"/>
            <a:chOff x="0" y="0"/>
            <a:chExt cx="812800" cy="711200"/>
          </a:xfrm>
        </p:grpSpPr>
        <p:sp>
          <p:nvSpPr>
            <p:cNvPr id="160" name="Google Shape;160;g24391878a95_0_26"/>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0ACBA9"/>
            </a:solidFill>
            <a:ln>
              <a:noFill/>
            </a:ln>
          </p:spPr>
        </p:sp>
        <p:sp>
          <p:nvSpPr>
            <p:cNvPr id="161" name="Google Shape;161;g24391878a95_0_26"/>
            <p:cNvSpPr txBox="1"/>
            <p:nvPr/>
          </p:nvSpPr>
          <p:spPr>
            <a:xfrm>
              <a:off x="127000" y="12700"/>
              <a:ext cx="558900" cy="36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2" name="Google Shape;162;g24391878a95_0_26"/>
          <p:cNvGrpSpPr/>
          <p:nvPr/>
        </p:nvGrpSpPr>
        <p:grpSpPr>
          <a:xfrm rot="-5400000">
            <a:off x="-153132" y="4419012"/>
            <a:ext cx="1383304" cy="1210391"/>
            <a:chOff x="0" y="0"/>
            <a:chExt cx="812800" cy="711200"/>
          </a:xfrm>
        </p:grpSpPr>
        <p:sp>
          <p:nvSpPr>
            <p:cNvPr id="163" name="Google Shape;163;g24391878a95_0_26"/>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EF78B4"/>
            </a:solidFill>
            <a:ln>
              <a:noFill/>
            </a:ln>
          </p:spPr>
        </p:sp>
        <p:sp>
          <p:nvSpPr>
            <p:cNvPr id="164" name="Google Shape;164;g24391878a95_0_26"/>
            <p:cNvSpPr txBox="1"/>
            <p:nvPr/>
          </p:nvSpPr>
          <p:spPr>
            <a:xfrm>
              <a:off x="127000" y="12700"/>
              <a:ext cx="558900" cy="36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5" name="Google Shape;165;g24391878a95_0_26"/>
          <p:cNvGrpSpPr/>
          <p:nvPr/>
        </p:nvGrpSpPr>
        <p:grpSpPr>
          <a:xfrm rot="-5400000">
            <a:off x="-153132" y="6930748"/>
            <a:ext cx="1383304" cy="1210391"/>
            <a:chOff x="0" y="0"/>
            <a:chExt cx="812800" cy="711200"/>
          </a:xfrm>
        </p:grpSpPr>
        <p:sp>
          <p:nvSpPr>
            <p:cNvPr id="166" name="Google Shape;166;g24391878a95_0_26"/>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37C9EF"/>
            </a:solidFill>
            <a:ln>
              <a:noFill/>
            </a:ln>
          </p:spPr>
        </p:sp>
        <p:sp>
          <p:nvSpPr>
            <p:cNvPr id="167" name="Google Shape;167;g24391878a95_0_26"/>
            <p:cNvSpPr txBox="1"/>
            <p:nvPr/>
          </p:nvSpPr>
          <p:spPr>
            <a:xfrm>
              <a:off x="127000" y="12700"/>
              <a:ext cx="558900" cy="36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8" name="Google Shape;168;g24391878a95_0_26"/>
          <p:cNvSpPr txBox="1"/>
          <p:nvPr/>
        </p:nvSpPr>
        <p:spPr>
          <a:xfrm>
            <a:off x="3704250" y="3629325"/>
            <a:ext cx="10879500" cy="2457900"/>
          </a:xfrm>
          <a:prstGeom prst="rect">
            <a:avLst/>
          </a:prstGeom>
          <a:noFill/>
          <a:ln>
            <a:noFill/>
          </a:ln>
        </p:spPr>
        <p:txBody>
          <a:bodyPr anchorCtr="0" anchor="t" bIns="91425" lIns="91425" spcFirstLastPara="1" rIns="91425" wrap="square" tIns="91425">
            <a:spAutoFit/>
          </a:bodyPr>
          <a:lstStyle/>
          <a:p>
            <a:pPr indent="0" lvl="0" marL="0" rtl="0" algn="ctr">
              <a:lnSpc>
                <a:spcPct val="111001"/>
              </a:lnSpc>
              <a:spcBef>
                <a:spcPts val="0"/>
              </a:spcBef>
              <a:spcAft>
                <a:spcPts val="0"/>
              </a:spcAft>
              <a:buNone/>
            </a:pPr>
            <a:r>
              <a:rPr b="1" lang="en-US" sz="6999">
                <a:solidFill>
                  <a:srgbClr val="7C6CE3"/>
                </a:solidFill>
                <a:latin typeface="Bebas Neue"/>
                <a:ea typeface="Bebas Neue"/>
                <a:cs typeface="Bebas Neue"/>
                <a:sym typeface="Bebas Neue"/>
              </a:rPr>
              <a:t>Existing Customers and Future Customer </a:t>
            </a:r>
            <a:r>
              <a:rPr b="1" lang="en-US" sz="6999">
                <a:solidFill>
                  <a:srgbClr val="7C6CE3"/>
                </a:solidFill>
                <a:latin typeface="Bebas Neue"/>
                <a:ea typeface="Bebas Neue"/>
                <a:cs typeface="Bebas Neue"/>
                <a:sym typeface="Bebas Neue"/>
              </a:rPr>
              <a:t>behavior</a:t>
            </a:r>
            <a:r>
              <a:rPr b="1" lang="en-US" sz="6999">
                <a:solidFill>
                  <a:srgbClr val="7C6CE3"/>
                </a:solidFill>
                <a:latin typeface="Bebas Neue"/>
                <a:ea typeface="Bebas Neue"/>
                <a:cs typeface="Bebas Neue"/>
                <a:sym typeface="Bebas Neue"/>
              </a:rPr>
              <a:t> ANAlysis</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172" name="Shape 172"/>
        <p:cNvGrpSpPr/>
        <p:nvPr/>
      </p:nvGrpSpPr>
      <p:grpSpPr>
        <a:xfrm>
          <a:off x="0" y="0"/>
          <a:ext cx="0" cy="0"/>
          <a:chOff x="0" y="0"/>
          <a:chExt cx="0" cy="0"/>
        </a:xfrm>
      </p:grpSpPr>
      <p:sp>
        <p:nvSpPr>
          <p:cNvPr id="173" name="Google Shape;173;g24391878a95_0_20"/>
          <p:cNvSpPr txBox="1"/>
          <p:nvPr/>
        </p:nvSpPr>
        <p:spPr>
          <a:xfrm>
            <a:off x="1702677" y="1085850"/>
            <a:ext cx="14882700" cy="10773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b="1" lang="en-US" sz="6999">
                <a:solidFill>
                  <a:srgbClr val="7C6CE3"/>
                </a:solidFill>
                <a:latin typeface="Bebas Neue"/>
                <a:ea typeface="Bebas Neue"/>
                <a:cs typeface="Bebas Neue"/>
                <a:sym typeface="Bebas Neue"/>
              </a:rPr>
              <a:t>rfm Reference</a:t>
            </a:r>
            <a:endParaRPr/>
          </a:p>
        </p:txBody>
      </p:sp>
      <p:pic>
        <p:nvPicPr>
          <p:cNvPr id="174" name="Google Shape;174;g24391878a95_0_20"/>
          <p:cNvPicPr preferRelativeResize="0"/>
          <p:nvPr/>
        </p:nvPicPr>
        <p:blipFill>
          <a:blip r:embed="rId3">
            <a:alphaModFix/>
          </a:blip>
          <a:stretch>
            <a:fillRect/>
          </a:stretch>
        </p:blipFill>
        <p:spPr>
          <a:xfrm>
            <a:off x="474800" y="2765313"/>
            <a:ext cx="10310076" cy="5480125"/>
          </a:xfrm>
          <a:prstGeom prst="rect">
            <a:avLst/>
          </a:prstGeom>
          <a:noFill/>
          <a:ln>
            <a:noFill/>
          </a:ln>
        </p:spPr>
      </p:pic>
      <p:graphicFrame>
        <p:nvGraphicFramePr>
          <p:cNvPr id="175" name="Google Shape;175;g24391878a95_0_20"/>
          <p:cNvGraphicFramePr/>
          <p:nvPr/>
        </p:nvGraphicFramePr>
        <p:xfrm>
          <a:off x="11140550" y="2070000"/>
          <a:ext cx="3000000" cy="3000000"/>
        </p:xfrm>
        <a:graphic>
          <a:graphicData uri="http://schemas.openxmlformats.org/drawingml/2006/table">
            <a:tbl>
              <a:tblPr>
                <a:noFill/>
                <a:tableStyleId>{ECC2CE4F-4A36-4450-9D64-1EC7875D1301}</a:tableStyleId>
              </a:tblPr>
              <a:tblGrid>
                <a:gridCol w="1905000"/>
                <a:gridCol w="4806500"/>
              </a:tblGrid>
              <a:tr h="353000">
                <a:tc>
                  <a:txBody>
                    <a:bodyPr/>
                    <a:lstStyle/>
                    <a:p>
                      <a:pPr indent="0" lvl="0" marL="0" rtl="0" algn="l">
                        <a:spcBef>
                          <a:spcPts val="0"/>
                        </a:spcBef>
                        <a:spcAft>
                          <a:spcPts val="0"/>
                        </a:spcAft>
                        <a:buNone/>
                      </a:pPr>
                      <a:r>
                        <a:rPr b="1" lang="en-US" sz="1900">
                          <a:latin typeface="Source Sans Pro"/>
                          <a:ea typeface="Source Sans Pro"/>
                          <a:cs typeface="Source Sans Pro"/>
                          <a:sym typeface="Source Sans Pro"/>
                        </a:rPr>
                        <a:t>Segment</a:t>
                      </a:r>
                      <a:endParaRPr b="1" sz="1900">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b="1" lang="en-US" sz="1900">
                          <a:latin typeface="Source Sans Pro"/>
                          <a:ea typeface="Source Sans Pro"/>
                          <a:cs typeface="Source Sans Pro"/>
                          <a:sym typeface="Source Sans Pro"/>
                        </a:rPr>
                        <a:t>Description</a:t>
                      </a:r>
                      <a:endParaRPr b="1" sz="1900">
                        <a:latin typeface="Source Sans Pro"/>
                        <a:ea typeface="Source Sans Pro"/>
                        <a:cs typeface="Source Sans Pro"/>
                        <a:sym typeface="Source Sans Pro"/>
                      </a:endParaRPr>
                    </a:p>
                  </a:txBody>
                  <a:tcPr marT="91425" marB="91425" marR="91425" marL="91425"/>
                </a:tc>
              </a:tr>
              <a:tr h="418975">
                <a:tc>
                  <a:txBody>
                    <a:bodyPr/>
                    <a:lstStyle/>
                    <a:p>
                      <a:pPr indent="0" lvl="0" marL="0" rtl="0" algn="l">
                        <a:spcBef>
                          <a:spcPts val="0"/>
                        </a:spcBef>
                        <a:spcAft>
                          <a:spcPts val="0"/>
                        </a:spcAft>
                        <a:buNone/>
                      </a:pPr>
                      <a:r>
                        <a:rPr lang="en-US" sz="1900">
                          <a:solidFill>
                            <a:srgbClr val="00FF00"/>
                          </a:solidFill>
                          <a:latin typeface="Source Sans Pro"/>
                          <a:ea typeface="Source Sans Pro"/>
                          <a:cs typeface="Source Sans Pro"/>
                          <a:sym typeface="Source Sans Pro"/>
                        </a:rPr>
                        <a:t>Champions</a:t>
                      </a:r>
                      <a:endParaRPr sz="1900">
                        <a:solidFill>
                          <a:srgbClr val="00FF00"/>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US" sz="1900">
                          <a:latin typeface="Source Sans Pro"/>
                          <a:ea typeface="Source Sans Pro"/>
                          <a:cs typeface="Source Sans Pro"/>
                          <a:sym typeface="Source Sans Pro"/>
                        </a:rPr>
                        <a:t>Bought Recently, buy often and spend the most.</a:t>
                      </a:r>
                      <a:endParaRPr sz="1900">
                        <a:latin typeface="Source Sans Pro"/>
                        <a:ea typeface="Source Sans Pro"/>
                        <a:cs typeface="Source Sans Pro"/>
                        <a:sym typeface="Source Sans Pro"/>
                      </a:endParaRPr>
                    </a:p>
                  </a:txBody>
                  <a:tcPr marT="91425" marB="91425" marR="91425" marL="91425"/>
                </a:tc>
              </a:tr>
              <a:tr h="396975">
                <a:tc>
                  <a:txBody>
                    <a:bodyPr/>
                    <a:lstStyle/>
                    <a:p>
                      <a:pPr indent="0" lvl="0" marL="0" rtl="0" algn="l">
                        <a:spcBef>
                          <a:spcPts val="0"/>
                        </a:spcBef>
                        <a:spcAft>
                          <a:spcPts val="0"/>
                        </a:spcAft>
                        <a:buNone/>
                      </a:pPr>
                      <a:r>
                        <a:rPr b="1" lang="en-US" sz="1900">
                          <a:solidFill>
                            <a:srgbClr val="0000FF"/>
                          </a:solidFill>
                          <a:latin typeface="Source Sans Pro"/>
                          <a:ea typeface="Source Sans Pro"/>
                          <a:cs typeface="Source Sans Pro"/>
                          <a:sym typeface="Source Sans Pro"/>
                        </a:rPr>
                        <a:t>Loyal Customers</a:t>
                      </a:r>
                      <a:endParaRPr b="1" sz="1900">
                        <a:solidFill>
                          <a:srgbClr val="0000FF"/>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US" sz="1900">
                          <a:latin typeface="Source Sans Pro"/>
                          <a:ea typeface="Source Sans Pro"/>
                          <a:cs typeface="Source Sans Pro"/>
                          <a:sym typeface="Source Sans Pro"/>
                        </a:rPr>
                        <a:t>Buy on a regular basis. Responsive to promotions.</a:t>
                      </a:r>
                      <a:endParaRPr sz="1900">
                        <a:latin typeface="Source Sans Pro"/>
                        <a:ea typeface="Source Sans Pro"/>
                        <a:cs typeface="Source Sans Pro"/>
                        <a:sym typeface="Source Sans Pro"/>
                      </a:endParaRPr>
                    </a:p>
                  </a:txBody>
                  <a:tcPr marT="91425" marB="91425" marR="91425" marL="91425"/>
                </a:tc>
              </a:tr>
              <a:tr h="397000">
                <a:tc>
                  <a:txBody>
                    <a:bodyPr/>
                    <a:lstStyle/>
                    <a:p>
                      <a:pPr indent="0" lvl="0" marL="0" rtl="0" algn="l">
                        <a:spcBef>
                          <a:spcPts val="0"/>
                        </a:spcBef>
                        <a:spcAft>
                          <a:spcPts val="0"/>
                        </a:spcAft>
                        <a:buNone/>
                      </a:pPr>
                      <a:r>
                        <a:rPr b="1" lang="en-US" sz="1900">
                          <a:solidFill>
                            <a:srgbClr val="9900FF"/>
                          </a:solidFill>
                          <a:latin typeface="Source Sans Pro"/>
                          <a:ea typeface="Source Sans Pro"/>
                          <a:cs typeface="Source Sans Pro"/>
                          <a:sym typeface="Source Sans Pro"/>
                        </a:rPr>
                        <a:t>Potential Loyalist</a:t>
                      </a:r>
                      <a:endParaRPr b="1" sz="1900">
                        <a:solidFill>
                          <a:srgbClr val="9900FF"/>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US" sz="1900">
                          <a:latin typeface="Source Sans Pro"/>
                          <a:ea typeface="Source Sans Pro"/>
                          <a:cs typeface="Source Sans Pro"/>
                          <a:sym typeface="Source Sans Pro"/>
                        </a:rPr>
                        <a:t>Recent customers with average frequency.</a:t>
                      </a:r>
                      <a:endParaRPr sz="1900">
                        <a:latin typeface="Source Sans Pro"/>
                        <a:ea typeface="Source Sans Pro"/>
                        <a:cs typeface="Source Sans Pro"/>
                        <a:sym typeface="Source Sans Pro"/>
                      </a:endParaRPr>
                    </a:p>
                  </a:txBody>
                  <a:tcPr marT="91425" marB="91425" marR="91425" marL="91425"/>
                </a:tc>
              </a:tr>
              <a:tr h="396975">
                <a:tc>
                  <a:txBody>
                    <a:bodyPr/>
                    <a:lstStyle/>
                    <a:p>
                      <a:pPr indent="0" lvl="0" marL="0" rtl="0" algn="l">
                        <a:spcBef>
                          <a:spcPts val="0"/>
                        </a:spcBef>
                        <a:spcAft>
                          <a:spcPts val="0"/>
                        </a:spcAft>
                        <a:buNone/>
                      </a:pPr>
                      <a:r>
                        <a:rPr b="1" lang="en-US" sz="1900">
                          <a:solidFill>
                            <a:srgbClr val="00FFFF"/>
                          </a:solidFill>
                          <a:latin typeface="Source Sans Pro"/>
                          <a:ea typeface="Source Sans Pro"/>
                          <a:cs typeface="Source Sans Pro"/>
                          <a:sym typeface="Source Sans Pro"/>
                        </a:rPr>
                        <a:t>New </a:t>
                      </a:r>
                      <a:r>
                        <a:rPr b="1" lang="en-US" sz="1900">
                          <a:solidFill>
                            <a:srgbClr val="00FFFF"/>
                          </a:solidFill>
                          <a:latin typeface="Source Sans Pro"/>
                          <a:ea typeface="Source Sans Pro"/>
                          <a:cs typeface="Source Sans Pro"/>
                          <a:sym typeface="Source Sans Pro"/>
                        </a:rPr>
                        <a:t>Customers</a:t>
                      </a:r>
                      <a:endParaRPr b="1" sz="1900">
                        <a:solidFill>
                          <a:srgbClr val="00FFFF"/>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US" sz="1900">
                          <a:latin typeface="Source Sans Pro"/>
                          <a:ea typeface="Source Sans Pro"/>
                          <a:cs typeface="Source Sans Pro"/>
                          <a:sym typeface="Source Sans Pro"/>
                        </a:rPr>
                        <a:t>Bought most recently, but not often.</a:t>
                      </a:r>
                      <a:endParaRPr sz="1900">
                        <a:latin typeface="Source Sans Pro"/>
                        <a:ea typeface="Source Sans Pro"/>
                        <a:cs typeface="Source Sans Pro"/>
                        <a:sym typeface="Source Sans Pro"/>
                      </a:endParaRPr>
                    </a:p>
                  </a:txBody>
                  <a:tcPr marT="91425" marB="91425" marR="91425" marL="91425"/>
                </a:tc>
              </a:tr>
              <a:tr h="418975">
                <a:tc>
                  <a:txBody>
                    <a:bodyPr/>
                    <a:lstStyle/>
                    <a:p>
                      <a:pPr indent="0" lvl="0" marL="0" rtl="0" algn="l">
                        <a:spcBef>
                          <a:spcPts val="0"/>
                        </a:spcBef>
                        <a:spcAft>
                          <a:spcPts val="0"/>
                        </a:spcAft>
                        <a:buNone/>
                      </a:pPr>
                      <a:r>
                        <a:rPr b="1" lang="en-US" sz="1900">
                          <a:solidFill>
                            <a:srgbClr val="76A5AF"/>
                          </a:solidFill>
                          <a:latin typeface="Source Sans Pro"/>
                          <a:ea typeface="Source Sans Pro"/>
                          <a:cs typeface="Source Sans Pro"/>
                          <a:sym typeface="Source Sans Pro"/>
                        </a:rPr>
                        <a:t>Promising</a:t>
                      </a:r>
                      <a:endParaRPr b="1" sz="1900">
                        <a:solidFill>
                          <a:srgbClr val="76A5AF"/>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US" sz="1900">
                          <a:latin typeface="Source Sans Pro"/>
                          <a:ea typeface="Source Sans Pro"/>
                          <a:cs typeface="Source Sans Pro"/>
                          <a:sym typeface="Source Sans Pro"/>
                        </a:rPr>
                        <a:t>Recent shoppers, but haven’t spent much.</a:t>
                      </a:r>
                      <a:endParaRPr sz="1900">
                        <a:latin typeface="Source Sans Pro"/>
                        <a:ea typeface="Source Sans Pro"/>
                        <a:cs typeface="Source Sans Pro"/>
                        <a:sym typeface="Source Sans Pro"/>
                      </a:endParaRPr>
                    </a:p>
                  </a:txBody>
                  <a:tcPr marT="91425" marB="91425" marR="91425" marL="91425"/>
                </a:tc>
              </a:tr>
              <a:tr h="647075">
                <a:tc>
                  <a:txBody>
                    <a:bodyPr/>
                    <a:lstStyle/>
                    <a:p>
                      <a:pPr indent="0" lvl="0" marL="0" rtl="0" algn="l">
                        <a:spcBef>
                          <a:spcPts val="0"/>
                        </a:spcBef>
                        <a:spcAft>
                          <a:spcPts val="0"/>
                        </a:spcAft>
                        <a:buNone/>
                      </a:pPr>
                      <a:r>
                        <a:rPr b="1" lang="en-US" sz="1900">
                          <a:solidFill>
                            <a:srgbClr val="FFD966"/>
                          </a:solidFill>
                          <a:latin typeface="Source Sans Pro"/>
                          <a:ea typeface="Source Sans Pro"/>
                          <a:cs typeface="Source Sans Pro"/>
                          <a:sym typeface="Source Sans Pro"/>
                        </a:rPr>
                        <a:t>Need </a:t>
                      </a:r>
                      <a:r>
                        <a:rPr b="1" lang="en-US" sz="1900">
                          <a:solidFill>
                            <a:srgbClr val="FFD966"/>
                          </a:solidFill>
                          <a:latin typeface="Source Sans Pro"/>
                          <a:ea typeface="Source Sans Pro"/>
                          <a:cs typeface="Source Sans Pro"/>
                          <a:sym typeface="Source Sans Pro"/>
                        </a:rPr>
                        <a:t>Attention</a:t>
                      </a:r>
                      <a:endParaRPr b="1" sz="1900">
                        <a:solidFill>
                          <a:srgbClr val="FFD966"/>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US" sz="1900">
                          <a:latin typeface="Source Sans Pro"/>
                          <a:ea typeface="Source Sans Pro"/>
                          <a:cs typeface="Source Sans Pro"/>
                          <a:sym typeface="Source Sans Pro"/>
                        </a:rPr>
                        <a:t>Above average recency, frequency and monetary values. May not have bought very recent though.</a:t>
                      </a:r>
                      <a:endParaRPr sz="1900">
                        <a:latin typeface="Source Sans Pro"/>
                        <a:ea typeface="Source Sans Pro"/>
                        <a:cs typeface="Source Sans Pro"/>
                        <a:sym typeface="Source Sans Pro"/>
                      </a:endParaRPr>
                    </a:p>
                  </a:txBody>
                  <a:tcPr marT="91425" marB="91425" marR="91425" marL="91425"/>
                </a:tc>
              </a:tr>
              <a:tr h="625100">
                <a:tc>
                  <a:txBody>
                    <a:bodyPr/>
                    <a:lstStyle/>
                    <a:p>
                      <a:pPr indent="0" lvl="0" marL="0" rtl="0" algn="l">
                        <a:spcBef>
                          <a:spcPts val="0"/>
                        </a:spcBef>
                        <a:spcAft>
                          <a:spcPts val="0"/>
                        </a:spcAft>
                        <a:buNone/>
                      </a:pPr>
                      <a:r>
                        <a:rPr b="1" lang="en-US" sz="1900">
                          <a:solidFill>
                            <a:srgbClr val="7F6000"/>
                          </a:solidFill>
                          <a:latin typeface="Source Sans Pro"/>
                          <a:ea typeface="Source Sans Pro"/>
                          <a:cs typeface="Source Sans Pro"/>
                          <a:sym typeface="Source Sans Pro"/>
                        </a:rPr>
                        <a:t>About To Sleep</a:t>
                      </a:r>
                      <a:endParaRPr b="1" sz="1900">
                        <a:solidFill>
                          <a:srgbClr val="7F6000"/>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US" sz="1900">
                          <a:latin typeface="Source Sans Pro"/>
                          <a:ea typeface="Source Sans Pro"/>
                          <a:cs typeface="Source Sans Pro"/>
                          <a:sym typeface="Source Sans Pro"/>
                        </a:rPr>
                        <a:t>Below average recency and frequency. Will lose them if not reactivated.</a:t>
                      </a:r>
                      <a:endParaRPr sz="1900">
                        <a:latin typeface="Source Sans Pro"/>
                        <a:ea typeface="Source Sans Pro"/>
                        <a:cs typeface="Source Sans Pro"/>
                        <a:sym typeface="Source Sans Pro"/>
                      </a:endParaRPr>
                    </a:p>
                  </a:txBody>
                  <a:tcPr marT="91425" marB="91425" marR="91425" marL="91425"/>
                </a:tc>
              </a:tr>
              <a:tr h="660750">
                <a:tc>
                  <a:txBody>
                    <a:bodyPr/>
                    <a:lstStyle/>
                    <a:p>
                      <a:pPr indent="0" lvl="0" marL="0" rtl="0" algn="l">
                        <a:spcBef>
                          <a:spcPts val="0"/>
                        </a:spcBef>
                        <a:spcAft>
                          <a:spcPts val="0"/>
                        </a:spcAft>
                        <a:buNone/>
                      </a:pPr>
                      <a:r>
                        <a:rPr b="1" lang="en-US" sz="1900">
                          <a:solidFill>
                            <a:srgbClr val="FF9900"/>
                          </a:solidFill>
                          <a:latin typeface="Source Sans Pro"/>
                          <a:ea typeface="Source Sans Pro"/>
                          <a:cs typeface="Source Sans Pro"/>
                          <a:sym typeface="Source Sans Pro"/>
                        </a:rPr>
                        <a:t>At Risk</a:t>
                      </a:r>
                      <a:endParaRPr b="1" sz="1900">
                        <a:solidFill>
                          <a:srgbClr val="FF9900"/>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US" sz="1900">
                          <a:latin typeface="Source Sans Pro"/>
                          <a:ea typeface="Source Sans Pro"/>
                          <a:cs typeface="Source Sans Pro"/>
                          <a:sym typeface="Source Sans Pro"/>
                        </a:rPr>
                        <a:t>Purchased often but a long time ago. Need to bring them back!</a:t>
                      </a:r>
                      <a:endParaRPr sz="1900">
                        <a:latin typeface="Source Sans Pro"/>
                        <a:ea typeface="Source Sans Pro"/>
                        <a:cs typeface="Source Sans Pro"/>
                        <a:sym typeface="Source Sans Pro"/>
                      </a:endParaRPr>
                    </a:p>
                  </a:txBody>
                  <a:tcPr marT="91425" marB="91425" marR="91425" marL="91425"/>
                </a:tc>
              </a:tr>
              <a:tr h="660750">
                <a:tc>
                  <a:txBody>
                    <a:bodyPr/>
                    <a:lstStyle/>
                    <a:p>
                      <a:pPr indent="0" lvl="0" marL="0" rtl="0" algn="l">
                        <a:spcBef>
                          <a:spcPts val="0"/>
                        </a:spcBef>
                        <a:spcAft>
                          <a:spcPts val="0"/>
                        </a:spcAft>
                        <a:buNone/>
                      </a:pPr>
                      <a:r>
                        <a:rPr b="1" lang="en-US" sz="1900">
                          <a:solidFill>
                            <a:srgbClr val="FF0000"/>
                          </a:solidFill>
                          <a:latin typeface="Source Sans Pro"/>
                          <a:ea typeface="Source Sans Pro"/>
                          <a:cs typeface="Source Sans Pro"/>
                          <a:sym typeface="Source Sans Pro"/>
                        </a:rPr>
                        <a:t>Cannot Lose Them</a:t>
                      </a:r>
                      <a:endParaRPr b="1" sz="1900">
                        <a:solidFill>
                          <a:srgbClr val="FF0000"/>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US" sz="1900">
                          <a:latin typeface="Source Sans Pro"/>
                          <a:ea typeface="Source Sans Pro"/>
                          <a:cs typeface="Source Sans Pro"/>
                          <a:sym typeface="Source Sans Pro"/>
                        </a:rPr>
                        <a:t>Used to purchase frequently but haven’t returned for a long time.</a:t>
                      </a:r>
                      <a:endParaRPr sz="1900">
                        <a:latin typeface="Source Sans Pro"/>
                        <a:ea typeface="Source Sans Pro"/>
                        <a:cs typeface="Source Sans Pro"/>
                        <a:sym typeface="Source Sans Pro"/>
                      </a:endParaRPr>
                    </a:p>
                  </a:txBody>
                  <a:tcPr marT="91425" marB="91425" marR="91425" marL="91425"/>
                </a:tc>
              </a:tr>
              <a:tr h="660750">
                <a:tc>
                  <a:txBody>
                    <a:bodyPr/>
                    <a:lstStyle/>
                    <a:p>
                      <a:pPr indent="0" lvl="0" marL="0" rtl="0" algn="l">
                        <a:spcBef>
                          <a:spcPts val="0"/>
                        </a:spcBef>
                        <a:spcAft>
                          <a:spcPts val="0"/>
                        </a:spcAft>
                        <a:buNone/>
                      </a:pPr>
                      <a:r>
                        <a:rPr b="1" lang="en-US" sz="1900">
                          <a:latin typeface="Source Sans Pro"/>
                          <a:ea typeface="Source Sans Pro"/>
                          <a:cs typeface="Source Sans Pro"/>
                          <a:sym typeface="Source Sans Pro"/>
                        </a:rPr>
                        <a:t>Hibernating</a:t>
                      </a:r>
                      <a:endParaRPr b="1" sz="1900">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US" sz="1900">
                          <a:latin typeface="Source Sans Pro"/>
                          <a:ea typeface="Source Sans Pro"/>
                          <a:cs typeface="Source Sans Pro"/>
                          <a:sym typeface="Source Sans Pro"/>
                        </a:rPr>
                        <a:t>Last purchase was long back and low number of orders. May be lost.</a:t>
                      </a:r>
                      <a:endParaRPr sz="1900">
                        <a:latin typeface="Source Sans Pro"/>
                        <a:ea typeface="Source Sans Pro"/>
                        <a:cs typeface="Source Sans Pro"/>
                        <a:sym typeface="Source Sans Pro"/>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179" name="Shape 179"/>
        <p:cNvGrpSpPr/>
        <p:nvPr/>
      </p:nvGrpSpPr>
      <p:grpSpPr>
        <a:xfrm>
          <a:off x="0" y="0"/>
          <a:ext cx="0" cy="0"/>
          <a:chOff x="0" y="0"/>
          <a:chExt cx="0" cy="0"/>
        </a:xfrm>
      </p:grpSpPr>
      <p:sp>
        <p:nvSpPr>
          <p:cNvPr id="180" name="Google Shape;180;p6"/>
          <p:cNvSpPr txBox="1"/>
          <p:nvPr/>
        </p:nvSpPr>
        <p:spPr>
          <a:xfrm>
            <a:off x="1702677" y="1085850"/>
            <a:ext cx="14882700" cy="1077300"/>
          </a:xfrm>
          <a:prstGeom prst="rect">
            <a:avLst/>
          </a:prstGeom>
          <a:noFill/>
          <a:ln>
            <a:noFill/>
          </a:ln>
        </p:spPr>
        <p:txBody>
          <a:bodyPr anchorCtr="0" anchor="t" bIns="0" lIns="0" spcFirstLastPara="1" rIns="0" wrap="square" tIns="0">
            <a:spAutoFit/>
          </a:bodyPr>
          <a:lstStyle/>
          <a:p>
            <a:pPr indent="0" lvl="0" marL="0" rtl="0" algn="ctr">
              <a:lnSpc>
                <a:spcPct val="111001"/>
              </a:lnSpc>
              <a:spcBef>
                <a:spcPts val="0"/>
              </a:spcBef>
              <a:spcAft>
                <a:spcPts val="0"/>
              </a:spcAft>
              <a:buClr>
                <a:schemeClr val="dk1"/>
              </a:buClr>
              <a:buFont typeface="Arial"/>
              <a:buNone/>
            </a:pPr>
            <a:r>
              <a:rPr b="1" lang="en-US" sz="6999">
                <a:solidFill>
                  <a:srgbClr val="7C6CE3"/>
                </a:solidFill>
                <a:latin typeface="Bebas Neue"/>
                <a:ea typeface="Bebas Neue"/>
                <a:cs typeface="Bebas Neue"/>
                <a:sym typeface="Bebas Neue"/>
              </a:rPr>
              <a:t>RFM </a:t>
            </a:r>
            <a:r>
              <a:rPr b="1" lang="en-US" sz="6999">
                <a:solidFill>
                  <a:srgbClr val="7C6CE3"/>
                </a:solidFill>
                <a:latin typeface="Bebas Neue"/>
                <a:ea typeface="Bebas Neue"/>
                <a:cs typeface="Bebas Neue"/>
                <a:sym typeface="Bebas Neue"/>
              </a:rPr>
              <a:t>ANALYSIS</a:t>
            </a:r>
            <a:endParaRPr/>
          </a:p>
        </p:txBody>
      </p:sp>
      <p:sp>
        <p:nvSpPr>
          <p:cNvPr id="181" name="Google Shape;181;p6"/>
          <p:cNvSpPr txBox="1"/>
          <p:nvPr/>
        </p:nvSpPr>
        <p:spPr>
          <a:xfrm>
            <a:off x="11329925" y="2315550"/>
            <a:ext cx="6716400" cy="7080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800">
                <a:solidFill>
                  <a:schemeClr val="dk1"/>
                </a:solidFill>
                <a:latin typeface="Source Sans Pro"/>
                <a:ea typeface="Source Sans Pro"/>
                <a:cs typeface="Source Sans Pro"/>
                <a:sym typeface="Source Sans Pro"/>
              </a:rPr>
              <a:t>Based on the RFM analysis, we recommend our clients take specific actions for each group of customers:</a:t>
            </a:r>
            <a:endParaRPr b="1" sz="2800">
              <a:solidFill>
                <a:schemeClr val="dk1"/>
              </a:solidFill>
              <a:latin typeface="Source Sans Pro"/>
              <a:ea typeface="Source Sans Pro"/>
              <a:cs typeface="Source Sans Pro"/>
              <a:sym typeface="Source Sans Pro"/>
            </a:endParaRPr>
          </a:p>
          <a:p>
            <a:pPr indent="-406400" lvl="0" marL="457200" rtl="0" algn="l">
              <a:lnSpc>
                <a:spcPct val="150000"/>
              </a:lnSpc>
              <a:spcBef>
                <a:spcPts val="0"/>
              </a:spcBef>
              <a:spcAft>
                <a:spcPts val="0"/>
              </a:spcAft>
              <a:buSzPts val="2800"/>
              <a:buFont typeface="Source Sans Pro"/>
              <a:buChar char="●"/>
            </a:pPr>
            <a:r>
              <a:rPr b="1" lang="en-US" sz="2800">
                <a:solidFill>
                  <a:srgbClr val="B45F06"/>
                </a:solidFill>
                <a:latin typeface="Source Sans Pro"/>
                <a:ea typeface="Source Sans Pro"/>
                <a:cs typeface="Source Sans Pro"/>
                <a:sym typeface="Source Sans Pro"/>
              </a:rPr>
              <a:t>For solid loyal customers</a:t>
            </a:r>
            <a:endParaRPr b="1" sz="2800">
              <a:solidFill>
                <a:schemeClr val="dk1"/>
              </a:solidFill>
              <a:latin typeface="Source Sans Pro"/>
              <a:ea typeface="Source Sans Pro"/>
              <a:cs typeface="Source Sans Pro"/>
              <a:sym typeface="Source Sans Pro"/>
            </a:endParaRPr>
          </a:p>
          <a:p>
            <a:pPr indent="-406400" lvl="1" marL="914400" rtl="0" algn="l">
              <a:lnSpc>
                <a:spcPct val="150000"/>
              </a:lnSpc>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Build personalized communication; </a:t>
            </a:r>
            <a:endParaRPr sz="2800">
              <a:solidFill>
                <a:schemeClr val="dk1"/>
              </a:solidFill>
              <a:latin typeface="Source Sans Pro"/>
              <a:ea typeface="Source Sans Pro"/>
              <a:cs typeface="Source Sans Pro"/>
              <a:sym typeface="Source Sans Pro"/>
            </a:endParaRPr>
          </a:p>
          <a:p>
            <a:pPr indent="-406400" lvl="1" marL="914400" rtl="0" algn="l">
              <a:lnSpc>
                <a:spcPct val="150000"/>
              </a:lnSpc>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Provide exceptional customer service;</a:t>
            </a:r>
            <a:endParaRPr sz="2800">
              <a:solidFill>
                <a:schemeClr val="dk1"/>
              </a:solidFill>
              <a:latin typeface="Source Sans Pro"/>
              <a:ea typeface="Source Sans Pro"/>
              <a:cs typeface="Source Sans Pro"/>
              <a:sym typeface="Source Sans Pro"/>
            </a:endParaRPr>
          </a:p>
          <a:p>
            <a:pPr indent="-406400" lvl="0" marL="457200" rtl="0" algn="l">
              <a:lnSpc>
                <a:spcPct val="150000"/>
              </a:lnSpc>
              <a:spcBef>
                <a:spcPts val="0"/>
              </a:spcBef>
              <a:spcAft>
                <a:spcPts val="0"/>
              </a:spcAft>
              <a:buSzPts val="2800"/>
              <a:buFont typeface="Source Sans Pro"/>
              <a:buChar char="●"/>
            </a:pPr>
            <a:r>
              <a:rPr b="1" lang="en-US" sz="2800">
                <a:solidFill>
                  <a:srgbClr val="B45F06"/>
                </a:solidFill>
                <a:latin typeface="Source Sans Pro"/>
                <a:ea typeface="Source Sans Pro"/>
                <a:cs typeface="Source Sans Pro"/>
                <a:sym typeface="Source Sans Pro"/>
              </a:rPr>
              <a:t>For potential loyalists</a:t>
            </a:r>
            <a:endParaRPr b="1" sz="2800">
              <a:solidFill>
                <a:schemeClr val="dk1"/>
              </a:solidFill>
              <a:latin typeface="Source Sans Pro"/>
              <a:ea typeface="Source Sans Pro"/>
              <a:cs typeface="Source Sans Pro"/>
              <a:sym typeface="Source Sans Pro"/>
            </a:endParaRPr>
          </a:p>
          <a:p>
            <a:pPr indent="-406400" lvl="1" marL="914400" rtl="0" algn="l">
              <a:lnSpc>
                <a:spcPct val="150000"/>
              </a:lnSpc>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implement a follow-up and nurturing strategy to maintain engagement; </a:t>
            </a:r>
            <a:endParaRPr sz="2800">
              <a:solidFill>
                <a:schemeClr val="dk1"/>
              </a:solidFill>
              <a:latin typeface="Source Sans Pro"/>
              <a:ea typeface="Source Sans Pro"/>
              <a:cs typeface="Source Sans Pro"/>
              <a:sym typeface="Source Sans Pro"/>
            </a:endParaRPr>
          </a:p>
          <a:p>
            <a:pPr indent="-406400" lvl="1" marL="914400" rtl="0" algn="l">
              <a:lnSpc>
                <a:spcPct val="150000"/>
              </a:lnSpc>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establish trust and credibility.</a:t>
            </a:r>
            <a:endParaRPr sz="2800">
              <a:solidFill>
                <a:schemeClr val="dk1"/>
              </a:solidFill>
              <a:latin typeface="Source Sans Pro"/>
              <a:ea typeface="Source Sans Pro"/>
              <a:cs typeface="Source Sans Pro"/>
              <a:sym typeface="Source Sans Pro"/>
            </a:endParaRPr>
          </a:p>
          <a:p>
            <a:pPr indent="457200" lvl="0" marL="0" rtl="0" algn="l">
              <a:lnSpc>
                <a:spcPct val="150000"/>
              </a:lnSpc>
              <a:spcBef>
                <a:spcPts val="0"/>
              </a:spcBef>
              <a:spcAft>
                <a:spcPts val="0"/>
              </a:spcAft>
              <a:buNone/>
            </a:pPr>
            <a:r>
              <a:rPr lang="en-US" sz="2800">
                <a:solidFill>
                  <a:schemeClr val="dk1"/>
                </a:solidFill>
                <a:latin typeface="Source Sans Pro"/>
                <a:ea typeface="Source Sans Pro"/>
                <a:cs typeface="Source Sans Pro"/>
                <a:sym typeface="Source Sans Pro"/>
              </a:rPr>
              <a:t>……</a:t>
            </a:r>
            <a:endParaRPr sz="2800">
              <a:solidFill>
                <a:schemeClr val="dk1"/>
              </a:solidFill>
              <a:latin typeface="Source Sans Pro"/>
              <a:ea typeface="Source Sans Pro"/>
              <a:cs typeface="Source Sans Pro"/>
              <a:sym typeface="Source Sans Pro"/>
            </a:endParaRPr>
          </a:p>
        </p:txBody>
      </p:sp>
      <p:pic>
        <p:nvPicPr>
          <p:cNvPr id="182" name="Google Shape;182;p6"/>
          <p:cNvPicPr preferRelativeResize="0"/>
          <p:nvPr/>
        </p:nvPicPr>
        <p:blipFill>
          <a:blip r:embed="rId3">
            <a:alphaModFix/>
          </a:blip>
          <a:stretch>
            <a:fillRect/>
          </a:stretch>
        </p:blipFill>
        <p:spPr>
          <a:xfrm>
            <a:off x="152400" y="2315550"/>
            <a:ext cx="11025126" cy="667536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186" name="Shape 186"/>
        <p:cNvGrpSpPr/>
        <p:nvPr/>
      </p:nvGrpSpPr>
      <p:grpSpPr>
        <a:xfrm>
          <a:off x="0" y="0"/>
          <a:ext cx="0" cy="0"/>
          <a:chOff x="0" y="0"/>
          <a:chExt cx="0" cy="0"/>
        </a:xfrm>
      </p:grpSpPr>
      <p:grpSp>
        <p:nvGrpSpPr>
          <p:cNvPr id="187" name="Google Shape;187;g24391878a95_0_47"/>
          <p:cNvGrpSpPr/>
          <p:nvPr/>
        </p:nvGrpSpPr>
        <p:grpSpPr>
          <a:xfrm rot="-5400000">
            <a:off x="-153132" y="1907277"/>
            <a:ext cx="1383304" cy="1210391"/>
            <a:chOff x="0" y="0"/>
            <a:chExt cx="812800" cy="711200"/>
          </a:xfrm>
        </p:grpSpPr>
        <p:sp>
          <p:nvSpPr>
            <p:cNvPr id="188" name="Google Shape;188;g24391878a95_0_47"/>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0ACBA9"/>
            </a:solidFill>
            <a:ln>
              <a:noFill/>
            </a:ln>
          </p:spPr>
        </p:sp>
        <p:sp>
          <p:nvSpPr>
            <p:cNvPr id="189" name="Google Shape;189;g24391878a95_0_47"/>
            <p:cNvSpPr txBox="1"/>
            <p:nvPr/>
          </p:nvSpPr>
          <p:spPr>
            <a:xfrm>
              <a:off x="127000" y="12700"/>
              <a:ext cx="558900" cy="36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0" name="Google Shape;190;g24391878a95_0_47"/>
          <p:cNvGrpSpPr/>
          <p:nvPr/>
        </p:nvGrpSpPr>
        <p:grpSpPr>
          <a:xfrm rot="-5400000">
            <a:off x="-153132" y="4419012"/>
            <a:ext cx="1383304" cy="1210391"/>
            <a:chOff x="0" y="0"/>
            <a:chExt cx="812800" cy="711200"/>
          </a:xfrm>
        </p:grpSpPr>
        <p:sp>
          <p:nvSpPr>
            <p:cNvPr id="191" name="Google Shape;191;g24391878a95_0_47"/>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EF78B4"/>
            </a:solidFill>
            <a:ln>
              <a:noFill/>
            </a:ln>
          </p:spPr>
        </p:sp>
        <p:sp>
          <p:nvSpPr>
            <p:cNvPr id="192" name="Google Shape;192;g24391878a95_0_47"/>
            <p:cNvSpPr txBox="1"/>
            <p:nvPr/>
          </p:nvSpPr>
          <p:spPr>
            <a:xfrm>
              <a:off x="127000" y="12700"/>
              <a:ext cx="558900" cy="36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3" name="Google Shape;193;g24391878a95_0_47"/>
          <p:cNvGrpSpPr/>
          <p:nvPr/>
        </p:nvGrpSpPr>
        <p:grpSpPr>
          <a:xfrm rot="-5400000">
            <a:off x="-153132" y="6930748"/>
            <a:ext cx="1383304" cy="1210391"/>
            <a:chOff x="0" y="0"/>
            <a:chExt cx="812800" cy="711200"/>
          </a:xfrm>
        </p:grpSpPr>
        <p:sp>
          <p:nvSpPr>
            <p:cNvPr id="194" name="Google Shape;194;g24391878a95_0_47"/>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37C9EF"/>
            </a:solidFill>
            <a:ln>
              <a:noFill/>
            </a:ln>
          </p:spPr>
        </p:sp>
        <p:sp>
          <p:nvSpPr>
            <p:cNvPr id="195" name="Google Shape;195;g24391878a95_0_47"/>
            <p:cNvSpPr txBox="1"/>
            <p:nvPr/>
          </p:nvSpPr>
          <p:spPr>
            <a:xfrm>
              <a:off x="127000" y="12700"/>
              <a:ext cx="558900" cy="36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6" name="Google Shape;196;g24391878a95_0_47"/>
          <p:cNvSpPr txBox="1"/>
          <p:nvPr/>
        </p:nvSpPr>
        <p:spPr>
          <a:xfrm>
            <a:off x="3704250" y="3629325"/>
            <a:ext cx="10879500" cy="2457900"/>
          </a:xfrm>
          <a:prstGeom prst="rect">
            <a:avLst/>
          </a:prstGeom>
          <a:noFill/>
          <a:ln>
            <a:noFill/>
          </a:ln>
        </p:spPr>
        <p:txBody>
          <a:bodyPr anchorCtr="0" anchor="t" bIns="91425" lIns="91425" spcFirstLastPara="1" rIns="91425" wrap="square" tIns="91425">
            <a:spAutoFit/>
          </a:bodyPr>
          <a:lstStyle/>
          <a:p>
            <a:pPr indent="0" lvl="0" marL="0" rtl="0" algn="ctr">
              <a:lnSpc>
                <a:spcPct val="111001"/>
              </a:lnSpc>
              <a:spcBef>
                <a:spcPts val="0"/>
              </a:spcBef>
              <a:spcAft>
                <a:spcPts val="0"/>
              </a:spcAft>
              <a:buNone/>
            </a:pPr>
            <a:r>
              <a:rPr b="1" lang="en-US" sz="6999">
                <a:solidFill>
                  <a:srgbClr val="7C6CE3"/>
                </a:solidFill>
                <a:latin typeface="Bebas Neue"/>
                <a:ea typeface="Bebas Neue"/>
                <a:cs typeface="Bebas Neue"/>
                <a:sym typeface="Bebas Neue"/>
              </a:rPr>
              <a:t>Future Customer Behavior PREDICTION</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